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600" r:id="rId2"/>
    <p:sldId id="622" r:id="rId3"/>
    <p:sldId id="595" r:id="rId4"/>
    <p:sldId id="562" r:id="rId5"/>
    <p:sldId id="618" r:id="rId6"/>
    <p:sldId id="614" r:id="rId7"/>
    <p:sldId id="621" r:id="rId8"/>
    <p:sldId id="623" r:id="rId9"/>
    <p:sldId id="608" r:id="rId10"/>
    <p:sldId id="619" r:id="rId11"/>
    <p:sldId id="625" r:id="rId12"/>
    <p:sldId id="596" r:id="rId13"/>
    <p:sldId id="626" r:id="rId14"/>
  </p:sldIdLst>
  <p:sldSz cx="9144000" cy="6858000" type="screen4x3"/>
  <p:notesSz cx="6797675" cy="9929813"/>
  <p:defaultTextStyle>
    <a:defPPr>
      <a:defRPr lang="de-DE"/>
    </a:defPPr>
    <a:lvl1pPr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9">
          <p15:clr>
            <a:srgbClr val="A4A3A4"/>
          </p15:clr>
        </p15:guide>
        <p15:guide id="2" pos="20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365"/>
    <a:srgbClr val="3EBC41"/>
    <a:srgbClr val="0099CC"/>
    <a:srgbClr val="A13535"/>
    <a:srgbClr val="67A96F"/>
    <a:srgbClr val="4C739E"/>
    <a:srgbClr val="C9D2F1"/>
    <a:srgbClr val="E9D7D7"/>
    <a:srgbClr val="DFC3C3"/>
    <a:srgbClr val="645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025" autoAdjust="0"/>
    <p:restoredTop sz="94675" autoAdjust="0"/>
  </p:normalViewPr>
  <p:slideViewPr>
    <p:cSldViewPr showGuides="1">
      <p:cViewPr varScale="1">
        <p:scale>
          <a:sx n="89" d="100"/>
          <a:sy n="89" d="100"/>
        </p:scale>
        <p:origin x="1219" y="53"/>
      </p:cViewPr>
      <p:guideLst>
        <p:guide orient="horz" pos="709"/>
        <p:guide pos="20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44" d="100"/>
          <a:sy n="44" d="100"/>
        </p:scale>
        <p:origin x="-1267" y="-82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rgbClr val="67A96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Tabelle1!$A$2:$A$7</c:f>
              <c:numCache>
                <c:formatCode>General</c:formatCode>
                <c:ptCount val="6"/>
              </c:numCache>
            </c:numRef>
          </c:cat>
          <c:val>
            <c:numRef>
              <c:f>Tabelle1!$B$2:$B$7</c:f>
              <c:numCache>
                <c:formatCode>0.0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96-49AA-8010-E748F6777108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rgbClr val="0099CC"/>
            </a:solidFill>
            <a:ln>
              <a:solidFill>
                <a:srgbClr val="000000"/>
              </a:solidFill>
            </a:ln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396-49AA-8010-E748F677710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Tabelle1!$A$2:$A$7</c:f>
              <c:numCache>
                <c:formatCode>General</c:formatCode>
                <c:ptCount val="6"/>
              </c:numCache>
            </c:numRef>
          </c:cat>
          <c:val>
            <c:numRef>
              <c:f>Tabelle1!$C$2:$C$7</c:f>
              <c:numCache>
                <c:formatCode>0.0</c:formatCode>
                <c:ptCount val="6"/>
                <c:pt idx="0">
                  <c:v>4.51</c:v>
                </c:pt>
                <c:pt idx="1">
                  <c:v>4.7300000000000004</c:v>
                </c:pt>
                <c:pt idx="2">
                  <c:v>2.88</c:v>
                </c:pt>
                <c:pt idx="3">
                  <c:v>3.99</c:v>
                </c:pt>
                <c:pt idx="4">
                  <c:v>4.0999999999999996</c:v>
                </c:pt>
                <c:pt idx="5">
                  <c:v>4.47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96-49AA-8010-E748F67771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050304"/>
        <c:axId val="108305728"/>
      </c:barChart>
      <c:catAx>
        <c:axId val="2220503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8305728"/>
        <c:crosses val="autoZero"/>
        <c:auto val="1"/>
        <c:lblAlgn val="ctr"/>
        <c:lblOffset val="100"/>
        <c:noMultiLvlLbl val="0"/>
      </c:catAx>
      <c:valAx>
        <c:axId val="108305728"/>
        <c:scaling>
          <c:orientation val="minMax"/>
          <c:max val="4.9000000000000004"/>
          <c:min val="1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2220503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rgbClr val="6BB365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Tabelle1!$A$2:$A$7</c:f>
              <c:numCache>
                <c:formatCode>General</c:formatCode>
                <c:ptCount val="6"/>
              </c:numCache>
            </c:numRef>
          </c:cat>
          <c:val>
            <c:numRef>
              <c:f>Tabelle1!$B$2:$B$7</c:f>
              <c:numCache>
                <c:formatCode>0.0</c:formatCode>
                <c:ptCount val="6"/>
                <c:pt idx="0">
                  <c:v>3.41</c:v>
                </c:pt>
                <c:pt idx="1">
                  <c:v>3.9</c:v>
                </c:pt>
                <c:pt idx="2">
                  <c:v>2.67</c:v>
                </c:pt>
                <c:pt idx="3">
                  <c:v>3.46</c:v>
                </c:pt>
                <c:pt idx="4">
                  <c:v>3.97</c:v>
                </c:pt>
                <c:pt idx="5">
                  <c:v>2.4500000000000002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AC-4B8E-9591-CA3B44EA6A44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rgbClr val="0099CC"/>
            </a:solidFill>
            <a:ln>
              <a:solidFill>
                <a:srgbClr val="000000"/>
              </a:solidFill>
            </a:ln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0AC-4B8E-9591-CA3B44EA6A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Tabelle1!$A$2:$A$7</c:f>
              <c:numCache>
                <c:formatCode>General</c:formatCode>
                <c:ptCount val="6"/>
              </c:numCache>
            </c:numRef>
          </c:cat>
          <c:val>
            <c:numRef>
              <c:f>Tabelle1!$C$2:$C$7</c:f>
              <c:numCache>
                <c:formatCode>0.0</c:formatCode>
                <c:ptCount val="6"/>
                <c:pt idx="0">
                  <c:v>4.51</c:v>
                </c:pt>
                <c:pt idx="1">
                  <c:v>4.7300000000000004</c:v>
                </c:pt>
                <c:pt idx="2">
                  <c:v>2.88</c:v>
                </c:pt>
                <c:pt idx="3">
                  <c:v>3.99</c:v>
                </c:pt>
                <c:pt idx="4">
                  <c:v>4.0999999999999996</c:v>
                </c:pt>
                <c:pt idx="5">
                  <c:v>4.47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AC-4B8E-9591-CA3B44EA6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914560"/>
        <c:axId val="189518912"/>
      </c:barChart>
      <c:catAx>
        <c:axId val="2229145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9518912"/>
        <c:crosses val="autoZero"/>
        <c:auto val="1"/>
        <c:lblAlgn val="ctr"/>
        <c:lblOffset val="100"/>
        <c:noMultiLvlLbl val="0"/>
      </c:catAx>
      <c:valAx>
        <c:axId val="189518912"/>
        <c:scaling>
          <c:orientation val="minMax"/>
          <c:max val="4.9000000000000004"/>
          <c:min val="1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2229145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5"/>
            <a:ext cx="2946288" cy="495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1" tIns="46259" rIns="92521" bIns="46259" numCol="1" anchor="t" anchorCtr="0" compatLnSpc="1">
            <a:prstTxWarp prst="textNoShape">
              <a:avLst/>
            </a:prstTxWarp>
          </a:bodyPr>
          <a:lstStyle>
            <a:lvl1pPr algn="l" defTabSz="92519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93" y="5"/>
            <a:ext cx="2946287" cy="495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1" tIns="46259" rIns="92521" bIns="46259" numCol="1" anchor="t" anchorCtr="0" compatLnSpc="1">
            <a:prstTxWarp prst="textNoShape">
              <a:avLst/>
            </a:prstTxWarp>
          </a:bodyPr>
          <a:lstStyle>
            <a:lvl1pPr algn="r" defTabSz="92519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9434587"/>
            <a:ext cx="2946288" cy="495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1" tIns="46259" rIns="92521" bIns="46259" numCol="1" anchor="b" anchorCtr="0" compatLnSpc="1">
            <a:prstTxWarp prst="textNoShape">
              <a:avLst/>
            </a:prstTxWarp>
          </a:bodyPr>
          <a:lstStyle>
            <a:lvl1pPr algn="l" defTabSz="92519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362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7"/>
            <a:ext cx="2946288" cy="471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1" tIns="46259" rIns="92521" bIns="46259" numCol="1" anchor="t" anchorCtr="0" compatLnSpc="1">
            <a:prstTxWarp prst="textNoShape">
              <a:avLst/>
            </a:prstTxWarp>
          </a:bodyPr>
          <a:lstStyle>
            <a:lvl1pPr algn="l" defTabSz="92519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93" y="7"/>
            <a:ext cx="2946287" cy="471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1" tIns="46259" rIns="92521" bIns="46259" numCol="1" anchor="t" anchorCtr="0" compatLnSpc="1">
            <a:prstTxWarp prst="textNoShape">
              <a:avLst/>
            </a:prstTxWarp>
          </a:bodyPr>
          <a:lstStyle>
            <a:lvl1pPr algn="r" defTabSz="92519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608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7413" y="706438"/>
            <a:ext cx="5024437" cy="3768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672" y="4709408"/>
            <a:ext cx="4984333" cy="4472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1" tIns="46259" rIns="92521" bIns="462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12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9417245"/>
            <a:ext cx="2946288" cy="550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1" tIns="46259" rIns="92521" bIns="46259" numCol="1" anchor="b" anchorCtr="0" compatLnSpc="1">
            <a:prstTxWarp prst="textNoShape">
              <a:avLst/>
            </a:prstTxWarp>
          </a:bodyPr>
          <a:lstStyle>
            <a:lvl1pPr algn="l" defTabSz="92519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93" y="9417245"/>
            <a:ext cx="2946287" cy="550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1" tIns="46259" rIns="92521" bIns="46259" numCol="1" anchor="b" anchorCtr="0" compatLnSpc="1">
            <a:prstTxWarp prst="textNoShape">
              <a:avLst/>
            </a:prstTxWarp>
          </a:bodyPr>
          <a:lstStyle>
            <a:lvl1pPr algn="r" defTabSz="925191"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489FC1C4-1626-4BAD-916C-C8E905496C7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6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991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16351" indent="-275519" defTabSz="9229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02080" indent="-220415" defTabSz="92299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42907" indent="-220415" defTabSz="92299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83740" indent="-220415" defTabSz="92299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24574" indent="-220415" algn="ctr" defTabSz="92299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865402" indent="-220415" algn="ctr" defTabSz="92299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306234" indent="-220415" algn="ctr" defTabSz="92299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747066" indent="-220415" algn="ctr" defTabSz="92299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D13480-66C9-4E5A-B8ED-A02C6505111E}" type="slidenum">
              <a:rPr lang="de-DE" smtClean="0"/>
              <a:pPr eaLnBrk="1" hangingPunct="1"/>
              <a:t>3</a:t>
            </a:fld>
            <a:endParaRPr lang="de-DE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706438"/>
            <a:ext cx="5021263" cy="3767137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53" y="4708467"/>
            <a:ext cx="4985772" cy="447434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19C24-7B7C-4E92-84A7-D52C7E89BD15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13C043-0A4D-4E2E-B5CA-94A329EDAFB0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13C043-0A4D-4E2E-B5CA-94A329EDAFB0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Nr.  </a:t>
            </a:r>
            <a:fld id="{52ED8D0D-669D-43E7-A8AE-321254C229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312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316913" y="6596063"/>
            <a:ext cx="827087" cy="2619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Nr.  </a:t>
            </a:r>
            <a:fld id="{D9701055-F9B8-4821-8930-003634BFE9F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572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4572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533400" y="1752600"/>
            <a:ext cx="3962400" cy="4114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962400" cy="4114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Nr.  </a:t>
            </a:r>
            <a:fld id="{FA03ED2C-2C92-42EB-B7C9-7EDC0E10C28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164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el, Text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4572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533400" y="1752600"/>
            <a:ext cx="3962400" cy="4114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iagrammplatzhalter 3"/>
          <p:cNvSpPr>
            <a:spLocks noGrp="1"/>
          </p:cNvSpPr>
          <p:nvPr>
            <p:ph type="chart" sz="half" idx="2"/>
          </p:nvPr>
        </p:nvSpPr>
        <p:spPr>
          <a:xfrm>
            <a:off x="4648200" y="1752600"/>
            <a:ext cx="3962400" cy="411480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Nr.  </a:t>
            </a:r>
            <a:fld id="{5FFA83B2-ADE8-4FC8-AC2E-D1ABC42780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63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4572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533400" y="1752600"/>
            <a:ext cx="8077200" cy="411480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Nr.  </a:t>
            </a:r>
            <a:fld id="{F22D0691-618B-46B4-9159-65A1EDF7A00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0368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A13535"/>
              </a:buClr>
              <a:defRPr/>
            </a:lvl1pPr>
            <a:lvl2pPr>
              <a:buClr>
                <a:srgbClr val="A13535"/>
              </a:buClr>
              <a:defRPr/>
            </a:lvl2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Nr.  </a:t>
            </a:r>
            <a:fld id="{0F059E69-EC3B-4802-81BA-5695EDBAE9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6446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49824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6527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95536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752600"/>
            <a:ext cx="8077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Klicken Sie, um die Formate des Vorlagentextes zu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3"/>
            <a:r>
              <a:rPr lang="en-US"/>
              <a:t>Fünfte Ebene</a:t>
            </a:r>
          </a:p>
        </p:txBody>
      </p:sp>
      <p:sp>
        <p:nvSpPr>
          <p:cNvPr id="1028" name="Line 8"/>
          <p:cNvSpPr>
            <a:spLocks noChangeShapeType="1"/>
          </p:cNvSpPr>
          <p:nvPr userDrawn="1"/>
        </p:nvSpPr>
        <p:spPr bwMode="auto">
          <a:xfrm>
            <a:off x="250825" y="333375"/>
            <a:ext cx="8893175" cy="317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1" y="3175"/>
            <a:ext cx="2267744" cy="346075"/>
          </a:xfrm>
          <a:prstGeom prst="rect">
            <a:avLst/>
          </a:prstGeom>
          <a:solidFill>
            <a:srgbClr val="A135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>
              <a:buFontTx/>
              <a:buNone/>
            </a:pPr>
            <a:r>
              <a:rPr lang="de-DE" sz="1600" b="1" dirty="0">
                <a:solidFill>
                  <a:schemeClr val="bg1"/>
                </a:solidFill>
              </a:rPr>
              <a:t>360-Degree Feedback</a:t>
            </a:r>
          </a:p>
        </p:txBody>
      </p:sp>
      <p:sp>
        <p:nvSpPr>
          <p:cNvPr id="1030" name="Text Box 10"/>
          <p:cNvSpPr txBox="1">
            <a:spLocks noChangeArrowheads="1"/>
          </p:cNvSpPr>
          <p:nvPr userDrawn="1"/>
        </p:nvSpPr>
        <p:spPr bwMode="auto">
          <a:xfrm>
            <a:off x="7131050" y="80963"/>
            <a:ext cx="9207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10800" rIns="0" bIns="10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FontTx/>
              <a:buNone/>
              <a:defRPr/>
            </a:pPr>
            <a:endParaRPr lang="de-DE" sz="1100"/>
          </a:p>
        </p:txBody>
      </p:sp>
      <p:sp>
        <p:nvSpPr>
          <p:cNvPr id="1031" name="Line 17"/>
          <p:cNvSpPr>
            <a:spLocks noChangeShapeType="1"/>
          </p:cNvSpPr>
          <p:nvPr userDrawn="1"/>
        </p:nvSpPr>
        <p:spPr bwMode="auto">
          <a:xfrm>
            <a:off x="24949" y="6597352"/>
            <a:ext cx="9101137" cy="4763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2400" y="6596063"/>
            <a:ext cx="971600" cy="261937"/>
          </a:xfrm>
          <a:prstGeom prst="rect">
            <a:avLst/>
          </a:prstGeom>
          <a:solidFill>
            <a:srgbClr val="A1353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Nr.  </a:t>
            </a:r>
            <a:fld id="{C0B2BEAE-2A5C-4C2B-A9EE-28EDA92BF38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1" name="Text Box 26"/>
          <p:cNvSpPr txBox="1">
            <a:spLocks noChangeArrowheads="1"/>
          </p:cNvSpPr>
          <p:nvPr userDrawn="1"/>
        </p:nvSpPr>
        <p:spPr bwMode="auto">
          <a:xfrm>
            <a:off x="6430190" y="50736"/>
            <a:ext cx="2659416" cy="237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0800" rIns="0" bIns="10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buFontTx/>
              <a:buNone/>
              <a:defRPr/>
            </a:pPr>
            <a:r>
              <a:rPr lang="de-DE" sz="1200" dirty="0">
                <a:solidFill>
                  <a:srgbClr val="A13535"/>
                </a:solidFill>
                <a:sym typeface="Wingdings"/>
              </a:rPr>
              <a:t>    </a:t>
            </a:r>
            <a:r>
              <a:rPr lang="de-DE" sz="1400" dirty="0">
                <a:solidFill>
                  <a:schemeClr val="tx1"/>
                </a:solidFill>
                <a:sym typeface="Wingdings" pitchFamily="2" charset="2"/>
              </a:rPr>
              <a:t>Prof.</a:t>
            </a:r>
            <a:r>
              <a:rPr lang="de-DE" sz="1400" baseline="0" dirty="0">
                <a:solidFill>
                  <a:schemeClr val="tx1"/>
                </a:solidFill>
                <a:sym typeface="Wingdings" pitchFamily="2" charset="2"/>
              </a:rPr>
              <a:t> Dr. Waldemar Pelz</a:t>
            </a:r>
            <a:endParaRPr lang="de-DE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9" r:id="rId2"/>
    <p:sldLayoutId id="2147484076" r:id="rId3"/>
    <p:sldLayoutId id="2147484077" r:id="rId4"/>
    <p:sldLayoutId id="2147484078" r:id="rId5"/>
    <p:sldLayoutId id="2147484083" r:id="rId6"/>
    <p:sldLayoutId id="2147484084" r:id="rId7"/>
    <p:sldLayoutId id="2147484085" r:id="rId8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SzPct val="75000"/>
        <a:buBlip>
          <a:blip r:embed="rId10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Blip>
          <a:blip r:embed="rId11"/>
        </a:buBlip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SzPct val="50000"/>
        <a:buBlip>
          <a:blip r:embed="rId12"/>
        </a:buBlip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10000"/>
        </a:lnSpc>
        <a:spcBef>
          <a:spcPct val="5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383960" y="6596063"/>
            <a:ext cx="760040" cy="261937"/>
          </a:xfrm>
        </p:spPr>
        <p:txBody>
          <a:bodyPr/>
          <a:lstStyle/>
          <a:p>
            <a:r>
              <a:rPr lang="de-DE" dirty="0"/>
              <a:t>Nr.  </a:t>
            </a:r>
            <a:fld id="{87A46545-A22F-442B-8380-69CD6683FE37}" type="slidenum">
              <a:rPr lang="de-DE"/>
              <a:pPr/>
              <a:t>1</a:t>
            </a:fld>
            <a:endParaRPr lang="de-DE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988840"/>
            <a:ext cx="7772400" cy="1152128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de-DE" sz="3600" dirty="0"/>
              <a:t>Leadership Module</a:t>
            </a:r>
            <a:br>
              <a:rPr lang="de-DE" sz="3600" dirty="0"/>
            </a:br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360-Degree Feedback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9752" y="3212976"/>
            <a:ext cx="3983274" cy="936104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de-DE" dirty="0" err="1"/>
              <a:t>by</a:t>
            </a:r>
            <a:endParaRPr lang="de-DE" dirty="0"/>
          </a:p>
          <a:p>
            <a:pPr eaLnBrk="1" hangingPunct="1">
              <a:lnSpc>
                <a:spcPct val="100000"/>
              </a:lnSpc>
              <a:spcBef>
                <a:spcPts val="600"/>
              </a:spcBef>
            </a:pPr>
            <a:r>
              <a:rPr lang="de-DE" dirty="0"/>
              <a:t>Prof. Dr. Waldemar Pelz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547664" y="764704"/>
            <a:ext cx="5849199" cy="848264"/>
            <a:chOff x="1619672" y="980728"/>
            <a:chExt cx="5763643" cy="737845"/>
          </a:xfrm>
        </p:grpSpPr>
        <p:pic>
          <p:nvPicPr>
            <p:cNvPr id="8" name="Picture 5" descr="C:\Users\Public\__GI\_Material\_THM_Business School - kleine Datei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19672" y="980728"/>
              <a:ext cx="5688633" cy="737845"/>
            </a:xfrm>
            <a:prstGeom prst="rect">
              <a:avLst/>
            </a:prstGeom>
            <a:noFill/>
          </p:spPr>
        </p:pic>
        <p:sp>
          <p:nvSpPr>
            <p:cNvPr id="9" name="Textfeld 8"/>
            <p:cNvSpPr txBox="1"/>
            <p:nvPr/>
          </p:nvSpPr>
          <p:spPr>
            <a:xfrm>
              <a:off x="5528320" y="1241316"/>
              <a:ext cx="1854995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e-DE" sz="1100" b="1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THM Business School</a:t>
              </a:r>
            </a:p>
            <a:p>
              <a:endParaRPr lang="de-DE" sz="1100" b="1" dirty="0">
                <a:solidFill>
                  <a:srgbClr val="5D5C64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pic>
        <p:nvPicPr>
          <p:cNvPr id="1027" name="Picture 3" descr="C:\Users\Public\__aa\Fotolia_42387684_X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127520"/>
            <a:ext cx="4320404" cy="239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6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91369" y="1340768"/>
            <a:ext cx="5112568" cy="496855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1800" dirty="0"/>
              <a:t>Outward Appearance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Analytical Thinking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Taking Initiative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Goal-, and Result Orientation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Communication Skills 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Team-based Skills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Decision Making and Problem Solving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Conflict Management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Creating Trust and Personal Relations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Emotional Intelligence </a:t>
            </a:r>
            <a:br>
              <a:rPr lang="en-US" sz="1800" dirty="0"/>
            </a:br>
            <a:endParaRPr lang="de-DE" sz="18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>
          <a:xfrm>
            <a:off x="8172400" y="6596063"/>
            <a:ext cx="971600" cy="261937"/>
          </a:xfrm>
        </p:spPr>
        <p:txBody>
          <a:bodyPr/>
          <a:lstStyle/>
          <a:p>
            <a:pPr>
              <a:defRPr/>
            </a:pPr>
            <a:r>
              <a:rPr lang="de-DE"/>
              <a:t>Nr.  </a:t>
            </a:r>
            <a:fld id="{0F059E69-EC3B-4802-81BA-5695EDBAE978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3025" y="385763"/>
            <a:ext cx="8959850" cy="595312"/>
          </a:xfrm>
          <a:prstGeom prst="rect">
            <a:avLst/>
          </a:prstGeom>
          <a:noFill/>
        </p:spPr>
        <p:txBody>
          <a:bodyPr wrap="none" lIns="80962" tIns="41275" rIns="80962" bIns="41275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FontTx/>
            </a:pPr>
            <a:r>
              <a:rPr lang="de-DE" kern="0" dirty="0" err="1"/>
              <a:t>Competencies</a:t>
            </a:r>
            <a:r>
              <a:rPr lang="de-DE" kern="0" dirty="0"/>
              <a:t> in </a:t>
            </a:r>
            <a:r>
              <a:rPr lang="de-DE" kern="0" dirty="0" err="1"/>
              <a:t>the</a:t>
            </a:r>
            <a:r>
              <a:rPr lang="de-DE" kern="0" dirty="0"/>
              <a:t> 360-Degree Feedback</a:t>
            </a:r>
          </a:p>
        </p:txBody>
      </p:sp>
      <p:pic>
        <p:nvPicPr>
          <p:cNvPr id="2050" name="Picture 2" descr="C:\_daten\Bilder für Flyer und Folien\Fotolia_33180562_X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268760"/>
            <a:ext cx="2895087" cy="191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083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C702F1E-5DB6-45BE-9C20-AA7C2EB4B6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Nr.  </a:t>
            </a:r>
            <a:fld id="{0F059E69-EC3B-4802-81BA-5695EDBAE978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FF8BB938-F74E-4EE3-868F-07A79006C7A4}"/>
              </a:ext>
            </a:extLst>
          </p:cNvPr>
          <p:cNvSpPr txBox="1">
            <a:spLocks/>
          </p:cNvSpPr>
          <p:nvPr/>
        </p:nvSpPr>
        <p:spPr>
          <a:xfrm>
            <a:off x="427697" y="1412776"/>
            <a:ext cx="7772400" cy="165618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buFontTx/>
            </a:pPr>
            <a:r>
              <a:rPr lang="de-DE" kern="0" dirty="0">
                <a:solidFill>
                  <a:srgbClr val="0070C0"/>
                </a:solidFill>
              </a:rPr>
              <a:t>www.managementkompetenzen.de</a:t>
            </a:r>
          </a:p>
          <a:p>
            <a:pPr>
              <a:buFontTx/>
            </a:pPr>
            <a:endParaRPr lang="de-DE" sz="2400" kern="0" dirty="0">
              <a:solidFill>
                <a:srgbClr val="0070C0"/>
              </a:solidFill>
            </a:endParaRPr>
          </a:p>
          <a:p>
            <a:pPr>
              <a:buFontTx/>
            </a:pPr>
            <a:r>
              <a:rPr lang="de-DE" sz="2400" kern="0" dirty="0">
                <a:solidFill>
                  <a:srgbClr val="0070C0"/>
                </a:solidFill>
              </a:rPr>
              <a:t>https://pelz.fuehrungskompetenzen.net/form/ident/Basic</a:t>
            </a:r>
          </a:p>
        </p:txBody>
      </p:sp>
    </p:spTree>
    <p:extLst>
      <p:ext uri="{BB962C8B-B14F-4D97-AF65-F5344CB8AC3E}">
        <p14:creationId xmlns:p14="http://schemas.microsoft.com/office/powerpoint/2010/main" val="1608126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23528"/>
            <a:ext cx="7772400" cy="4572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/>
              <a:t>360-Degree Instructions (Overview)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32859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Download the file „</a:t>
            </a:r>
            <a:r>
              <a:rPr lang="en-US" sz="1800" b="1" dirty="0"/>
              <a:t>360-Participants.xlsx</a:t>
            </a:r>
            <a:r>
              <a:rPr lang="en-US" sz="1800" dirty="0"/>
              <a:t>“ from the site:</a:t>
            </a:r>
            <a:br>
              <a:rPr lang="en-US" sz="1800" dirty="0"/>
            </a:br>
            <a:r>
              <a:rPr lang="en-US" sz="1800" b="1" dirty="0">
                <a:solidFill>
                  <a:srgbClr val="A13535"/>
                </a:solidFill>
              </a:rPr>
              <a:t>www.management-innovation.com/mba</a:t>
            </a:r>
            <a:r>
              <a:rPr lang="en-US" sz="1800" b="1" dirty="0"/>
              <a:t> </a:t>
            </a:r>
            <a:endParaRPr lang="en-US" sz="18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Fill-in your and your feedback partners‘ names and emails, and send it to: </a:t>
            </a:r>
            <a:r>
              <a:rPr lang="en-US" sz="1800" b="1" dirty="0">
                <a:solidFill>
                  <a:srgbClr val="A13535"/>
                </a:solidFill>
              </a:rPr>
              <a:t>mba@inmi.de</a:t>
            </a:r>
            <a:r>
              <a:rPr lang="en-US" sz="1800" b="1" dirty="0"/>
              <a:t> </a:t>
            </a:r>
            <a:r>
              <a:rPr lang="en-US" sz="1800" dirty="0"/>
              <a:t>(for deadlines see separate information)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You and your partners get access to the </a:t>
            </a:r>
            <a:r>
              <a:rPr lang="en-US" sz="1800" b="1" dirty="0"/>
              <a:t>online questionnaire, </a:t>
            </a:r>
            <a:r>
              <a:rPr lang="en-US" sz="1800" dirty="0"/>
              <a:t>to be filled in </a:t>
            </a:r>
            <a:br>
              <a:rPr lang="en-US" sz="1800" dirty="0"/>
            </a:br>
            <a:r>
              <a:rPr lang="en-US" sz="1800" dirty="0"/>
              <a:t>until (</a:t>
            </a:r>
            <a:r>
              <a:rPr lang="en-US" sz="1800"/>
              <a:t>see separate checklist</a:t>
            </a:r>
            <a:r>
              <a:rPr lang="en-US" sz="1800" dirty="0"/>
              <a:t>) …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Inform your feedback partners (superiors, colleagues, direct reports) in advance: </a:t>
            </a:r>
          </a:p>
          <a:p>
            <a:pPr marL="719138" lvl="2" indent="-2698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Anonymity – </a:t>
            </a:r>
            <a:r>
              <a:rPr lang="en-US" sz="1800" b="1" dirty="0"/>
              <a:t>except superiors </a:t>
            </a:r>
            <a:r>
              <a:rPr lang="en-US" sz="1800" dirty="0"/>
              <a:t>if there are less than three of them</a:t>
            </a:r>
          </a:p>
          <a:p>
            <a:pPr marL="719138" lvl="2" indent="-2698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/>
              <a:t>Deadline …  </a:t>
            </a:r>
            <a:endParaRPr lang="en-US" sz="1800" dirty="0"/>
          </a:p>
          <a:p>
            <a:pPr marL="719138" lvl="2" indent="-2698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/>
              <a:t>Time</a:t>
            </a:r>
            <a:r>
              <a:rPr lang="en-US" sz="1800" dirty="0"/>
              <a:t> needed: 10 to 15 minutes </a:t>
            </a:r>
          </a:p>
          <a:p>
            <a:pPr marL="719138" lvl="2" indent="-2698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What happens with </a:t>
            </a:r>
            <a:r>
              <a:rPr lang="en-US" sz="1800" b="1" dirty="0"/>
              <a:t>results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 dirty="0"/>
              <a:t>All files </a:t>
            </a:r>
            <a:r>
              <a:rPr lang="en-US" sz="1800" dirty="0"/>
              <a:t>(and other information) to be </a:t>
            </a:r>
            <a:r>
              <a:rPr lang="en-US" sz="1800" b="1" dirty="0"/>
              <a:t>downloaded</a:t>
            </a:r>
            <a:r>
              <a:rPr lang="en-US" sz="1800" dirty="0"/>
              <a:t> from: </a:t>
            </a:r>
            <a:br>
              <a:rPr lang="en-US" sz="1800" dirty="0"/>
            </a:br>
            <a:r>
              <a:rPr lang="en-US" sz="1800" b="1" dirty="0">
                <a:solidFill>
                  <a:srgbClr val="A13535"/>
                </a:solidFill>
              </a:rPr>
              <a:t>www.management-innovation.com/mba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For </a:t>
            </a:r>
            <a:r>
              <a:rPr lang="en-US" sz="1800" b="1" dirty="0"/>
              <a:t>background</a:t>
            </a:r>
            <a:r>
              <a:rPr lang="en-US" sz="1800" dirty="0"/>
              <a:t> information see: </a:t>
            </a:r>
            <a:r>
              <a:rPr lang="en-US" sz="1800" b="1" dirty="0">
                <a:solidFill>
                  <a:srgbClr val="A13535"/>
                </a:solidFill>
              </a:rPr>
              <a:t>www.360-grad-feedback.net</a:t>
            </a:r>
            <a:r>
              <a:rPr lang="en-US" sz="1800" dirty="0">
                <a:solidFill>
                  <a:srgbClr val="A13535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18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1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244408" y="6597352"/>
            <a:ext cx="899592" cy="261937"/>
          </a:xfrm>
        </p:spPr>
        <p:txBody>
          <a:bodyPr/>
          <a:lstStyle/>
          <a:p>
            <a:pPr>
              <a:defRPr/>
            </a:pPr>
            <a:r>
              <a:rPr lang="en-US" dirty="0"/>
              <a:t>Nr.  </a:t>
            </a:r>
            <a:fld id="{0F059E69-EC3B-4802-81BA-5695EDBAE97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97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578" y="479255"/>
            <a:ext cx="7772400" cy="457200"/>
          </a:xfrm>
        </p:spPr>
        <p:txBody>
          <a:bodyPr/>
          <a:lstStyle/>
          <a:p>
            <a:r>
              <a:rPr lang="de-DE" sz="3000" dirty="0">
                <a:solidFill>
                  <a:srgbClr val="0070C0"/>
                </a:solidFill>
              </a:rPr>
              <a:t>www.management-innovation.com/mba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Nr.  </a:t>
            </a:r>
            <a:fld id="{D9701055-F9B8-4821-8930-003634BFE9F1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  <p:sp>
        <p:nvSpPr>
          <p:cNvPr id="8" name="Pfeil nach rechts 7"/>
          <p:cNvSpPr/>
          <p:nvPr/>
        </p:nvSpPr>
        <p:spPr bwMode="auto">
          <a:xfrm>
            <a:off x="78479" y="2717096"/>
            <a:ext cx="317057" cy="288032"/>
          </a:xfrm>
          <a:prstGeom prst="rightArrow">
            <a:avLst/>
          </a:prstGeom>
          <a:solidFill>
            <a:srgbClr val="C00000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rgbClr val="A13535"/>
              </a:solidFill>
              <a:effectLst/>
              <a:latin typeface="Arial" charset="0"/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EA42698-A07D-41AA-86E7-46B4C84DE2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88" y="1124744"/>
            <a:ext cx="8514090" cy="5471319"/>
          </a:xfrm>
          <a:prstGeom prst="rect">
            <a:avLst/>
          </a:prstGeom>
        </p:spPr>
      </p:pic>
      <p:sp>
        <p:nvSpPr>
          <p:cNvPr id="14" name="Pfeil nach rechts 7">
            <a:extLst>
              <a:ext uri="{FF2B5EF4-FFF2-40B4-BE49-F238E27FC236}">
                <a16:creationId xmlns:a16="http://schemas.microsoft.com/office/drawing/2014/main" id="{114235E9-8E0A-47F3-8D17-92A073EE338D}"/>
              </a:ext>
            </a:extLst>
          </p:cNvPr>
          <p:cNvSpPr/>
          <p:nvPr/>
        </p:nvSpPr>
        <p:spPr bwMode="auto">
          <a:xfrm>
            <a:off x="90465" y="6150030"/>
            <a:ext cx="317057" cy="288032"/>
          </a:xfrm>
          <a:prstGeom prst="rightArrow">
            <a:avLst/>
          </a:prstGeom>
          <a:solidFill>
            <a:srgbClr val="C00000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rgbClr val="A13535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14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578" y="479255"/>
            <a:ext cx="7772400" cy="457200"/>
          </a:xfrm>
        </p:spPr>
        <p:txBody>
          <a:bodyPr/>
          <a:lstStyle/>
          <a:p>
            <a:r>
              <a:rPr lang="de-DE" sz="3000" dirty="0">
                <a:solidFill>
                  <a:srgbClr val="0070C0"/>
                </a:solidFill>
              </a:rPr>
              <a:t>www.management-innovation.com/mba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Nr.  </a:t>
            </a:r>
            <a:fld id="{D9701055-F9B8-4821-8930-003634BFE9F1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  <p:sp>
        <p:nvSpPr>
          <p:cNvPr id="8" name="Pfeil nach rechts 7"/>
          <p:cNvSpPr/>
          <p:nvPr/>
        </p:nvSpPr>
        <p:spPr bwMode="auto">
          <a:xfrm>
            <a:off x="78479" y="2717096"/>
            <a:ext cx="317057" cy="288032"/>
          </a:xfrm>
          <a:prstGeom prst="rightArrow">
            <a:avLst/>
          </a:prstGeom>
          <a:solidFill>
            <a:srgbClr val="C00000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rgbClr val="A13535"/>
              </a:solidFill>
              <a:effectLst/>
              <a:latin typeface="Arial" charset="0"/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EA42698-A07D-41AA-86E7-46B4C84DE2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88" y="1124744"/>
            <a:ext cx="8514090" cy="5471319"/>
          </a:xfrm>
          <a:prstGeom prst="rect">
            <a:avLst/>
          </a:prstGeom>
        </p:spPr>
      </p:pic>
      <p:sp>
        <p:nvSpPr>
          <p:cNvPr id="14" name="Pfeil nach rechts 7">
            <a:extLst>
              <a:ext uri="{FF2B5EF4-FFF2-40B4-BE49-F238E27FC236}">
                <a16:creationId xmlns:a16="http://schemas.microsoft.com/office/drawing/2014/main" id="{114235E9-8E0A-47F3-8D17-92A073EE338D}"/>
              </a:ext>
            </a:extLst>
          </p:cNvPr>
          <p:cNvSpPr/>
          <p:nvPr/>
        </p:nvSpPr>
        <p:spPr bwMode="auto">
          <a:xfrm>
            <a:off x="90465" y="6150030"/>
            <a:ext cx="317057" cy="288032"/>
          </a:xfrm>
          <a:prstGeom prst="rightArrow">
            <a:avLst/>
          </a:prstGeom>
          <a:solidFill>
            <a:srgbClr val="C00000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rgbClr val="A13535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777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nummernplatzhalter 3"/>
          <p:cNvSpPr>
            <a:spLocks noGrp="1"/>
          </p:cNvSpPr>
          <p:nvPr>
            <p:ph type="sldNum" sz="quarter" idx="10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>
                <a:solidFill>
                  <a:schemeClr val="bg1"/>
                </a:solidFill>
              </a:rPr>
              <a:t>Nr.  </a:t>
            </a:r>
            <a:fld id="{5FE629FA-D217-403A-9625-D36E8A8D75F7}" type="slidenum">
              <a:rPr lang="de-DE" smtClean="0">
                <a:solidFill>
                  <a:schemeClr val="bg1"/>
                </a:solidFill>
              </a:rPr>
              <a:pPr eaLnBrk="1" hangingPunct="1"/>
              <a:t>3</a:t>
            </a:fld>
            <a:endParaRPr lang="de-DE">
              <a:solidFill>
                <a:schemeClr val="bg1"/>
              </a:solidFill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664"/>
            <a:ext cx="7772400" cy="457200"/>
          </a:xfrm>
          <a:noFill/>
        </p:spPr>
        <p:txBody>
          <a:bodyPr/>
          <a:lstStyle/>
          <a:p>
            <a:pPr eaLnBrk="1" hangingPunct="1"/>
            <a:r>
              <a:rPr lang="en-US" dirty="0"/>
              <a:t>Contents of the Leadership Module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107950" y="4600575"/>
            <a:ext cx="2303463" cy="700088"/>
          </a:xfrm>
          <a:prstGeom prst="rect">
            <a:avLst/>
          </a:prstGeom>
          <a:solidFill>
            <a:srgbClr val="DFE0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/>
              <a:t>Identity &amp; Profile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3348038" y="1268413"/>
            <a:ext cx="2376487" cy="720725"/>
          </a:xfrm>
          <a:prstGeom prst="rect">
            <a:avLst/>
          </a:prstGeom>
          <a:solidFill>
            <a:srgbClr val="DFE0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 dirty="0"/>
              <a:t>Perspectives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6804025" y="4600575"/>
            <a:ext cx="2232025" cy="700088"/>
          </a:xfrm>
          <a:prstGeom prst="rect">
            <a:avLst/>
          </a:prstGeom>
          <a:solidFill>
            <a:srgbClr val="DFE0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FontTx/>
              <a:buNone/>
            </a:pPr>
            <a:r>
              <a:rPr lang="en-US"/>
              <a:t>Learning &amp; Actions</a:t>
            </a:r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34924" y="5445125"/>
            <a:ext cx="35289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rgbClr val="A13535"/>
              </a:buClr>
              <a:buSzPct val="120000"/>
              <a:buFont typeface="Wingdings" pitchFamily="2" charset="2"/>
              <a:buChar char="§"/>
            </a:pPr>
            <a:r>
              <a:rPr lang="en-US" b="1" dirty="0"/>
              <a:t>Core Competencies </a:t>
            </a:r>
            <a:r>
              <a:rPr lang="en-US" dirty="0"/>
              <a:t>(360°)</a:t>
            </a:r>
          </a:p>
          <a:p>
            <a:pPr algn="l" eaLnBrk="1" hangingPunct="1">
              <a:buClr>
                <a:srgbClr val="A13535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Personality Profile</a:t>
            </a:r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3922713" y="2420938"/>
            <a:ext cx="18732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rgbClr val="A13535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Career</a:t>
            </a:r>
          </a:p>
          <a:p>
            <a:pPr algn="l" eaLnBrk="1" hangingPunct="1">
              <a:buClr>
                <a:srgbClr val="A13535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Motivation</a:t>
            </a:r>
          </a:p>
          <a:p>
            <a:pPr algn="l" eaLnBrk="1" hangingPunct="1">
              <a:buClr>
                <a:srgbClr val="A13535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Objectives</a:t>
            </a:r>
          </a:p>
        </p:txBody>
      </p:sp>
      <p:sp>
        <p:nvSpPr>
          <p:cNvPr id="5129" name="Text Box 8"/>
          <p:cNvSpPr txBox="1">
            <a:spLocks noChangeArrowheads="1"/>
          </p:cNvSpPr>
          <p:nvPr/>
        </p:nvSpPr>
        <p:spPr bwMode="auto">
          <a:xfrm>
            <a:off x="6732240" y="5439746"/>
            <a:ext cx="22320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rgbClr val="A13535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Willpower/Energy</a:t>
            </a:r>
          </a:p>
          <a:p>
            <a:pPr algn="l" eaLnBrk="1" hangingPunct="1">
              <a:buClr>
                <a:srgbClr val="A13535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EQ/Stress </a:t>
            </a:r>
          </a:p>
        </p:txBody>
      </p:sp>
      <p:cxnSp>
        <p:nvCxnSpPr>
          <p:cNvPr id="5130" name="AutoShape 9"/>
          <p:cNvCxnSpPr>
            <a:cxnSpLocks noChangeShapeType="1"/>
            <a:stCxn id="5124" idx="0"/>
            <a:endCxn id="5125" idx="2"/>
          </p:cNvCxnSpPr>
          <p:nvPr/>
        </p:nvCxnSpPr>
        <p:spPr bwMode="auto">
          <a:xfrm flipV="1">
            <a:off x="1260475" y="1989138"/>
            <a:ext cx="3276600" cy="261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1" name="AutoShape 10"/>
          <p:cNvCxnSpPr>
            <a:cxnSpLocks noChangeShapeType="1"/>
            <a:stCxn id="5125" idx="2"/>
            <a:endCxn id="5126" idx="0"/>
          </p:cNvCxnSpPr>
          <p:nvPr/>
        </p:nvCxnSpPr>
        <p:spPr bwMode="auto">
          <a:xfrm>
            <a:off x="4537075" y="1989138"/>
            <a:ext cx="3382963" cy="26114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AutoShape 11"/>
          <p:cNvCxnSpPr>
            <a:cxnSpLocks noChangeShapeType="1"/>
            <a:stCxn id="5124" idx="3"/>
            <a:endCxn id="5126" idx="1"/>
          </p:cNvCxnSpPr>
          <p:nvPr/>
        </p:nvCxnSpPr>
        <p:spPr bwMode="auto">
          <a:xfrm>
            <a:off x="2411413" y="4951413"/>
            <a:ext cx="43926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3" name="Text Box 12"/>
          <p:cNvSpPr txBox="1">
            <a:spLocks noChangeArrowheads="1"/>
          </p:cNvSpPr>
          <p:nvPr/>
        </p:nvSpPr>
        <p:spPr bwMode="auto">
          <a:xfrm>
            <a:off x="3419078" y="3984179"/>
            <a:ext cx="2305050" cy="720725"/>
          </a:xfrm>
          <a:prstGeom prst="rect">
            <a:avLst/>
          </a:prstGeom>
          <a:solidFill>
            <a:srgbClr val="DFE0E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dirty="0"/>
              <a:t>Effective</a:t>
            </a:r>
          </a:p>
          <a:p>
            <a:pPr eaLnBrk="1" hangingPunct="1">
              <a:buFontTx/>
              <a:buNone/>
            </a:pPr>
            <a:r>
              <a:rPr lang="en-US" dirty="0"/>
              <a:t>Communication</a:t>
            </a:r>
          </a:p>
        </p:txBody>
      </p:sp>
      <p:sp>
        <p:nvSpPr>
          <p:cNvPr id="5135" name="Ellipse 14"/>
          <p:cNvSpPr>
            <a:spLocks noChangeArrowheads="1"/>
          </p:cNvSpPr>
          <p:nvPr/>
        </p:nvSpPr>
        <p:spPr bwMode="auto">
          <a:xfrm>
            <a:off x="4355703" y="3645024"/>
            <a:ext cx="431800" cy="431800"/>
          </a:xfrm>
          <a:prstGeom prst="ellipse">
            <a:avLst/>
          </a:prstGeom>
          <a:solidFill>
            <a:srgbClr val="E9D7D7"/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 anchorCtr="1"/>
          <a:lstStyle/>
          <a:p>
            <a:r>
              <a:rPr lang="de-DE"/>
              <a:t>1</a:t>
            </a:r>
          </a:p>
        </p:txBody>
      </p:sp>
      <p:sp>
        <p:nvSpPr>
          <p:cNvPr id="5136" name="Ellipse 15"/>
          <p:cNvSpPr>
            <a:spLocks noChangeArrowheads="1"/>
          </p:cNvSpPr>
          <p:nvPr/>
        </p:nvSpPr>
        <p:spPr bwMode="auto">
          <a:xfrm>
            <a:off x="1081088" y="4282728"/>
            <a:ext cx="431800" cy="431800"/>
          </a:xfrm>
          <a:prstGeom prst="ellipse">
            <a:avLst/>
          </a:prstGeom>
          <a:solidFill>
            <a:srgbClr val="E9D7D7"/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 anchorCtr="1"/>
          <a:lstStyle/>
          <a:p>
            <a:r>
              <a:rPr lang="de-DE"/>
              <a:t>2</a:t>
            </a:r>
          </a:p>
        </p:txBody>
      </p:sp>
      <p:sp>
        <p:nvSpPr>
          <p:cNvPr id="5137" name="Ellipse 16"/>
          <p:cNvSpPr>
            <a:spLocks noChangeArrowheads="1"/>
          </p:cNvSpPr>
          <p:nvPr/>
        </p:nvSpPr>
        <p:spPr bwMode="auto">
          <a:xfrm>
            <a:off x="4310063" y="980728"/>
            <a:ext cx="431800" cy="433388"/>
          </a:xfrm>
          <a:prstGeom prst="ellipse">
            <a:avLst/>
          </a:prstGeom>
          <a:solidFill>
            <a:srgbClr val="E9D7D7"/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 anchorCtr="1"/>
          <a:lstStyle/>
          <a:p>
            <a:r>
              <a:rPr lang="de-DE"/>
              <a:t>3</a:t>
            </a:r>
          </a:p>
        </p:txBody>
      </p:sp>
      <p:sp>
        <p:nvSpPr>
          <p:cNvPr id="5138" name="Ellipse 17"/>
          <p:cNvSpPr>
            <a:spLocks noChangeArrowheads="1"/>
          </p:cNvSpPr>
          <p:nvPr/>
        </p:nvSpPr>
        <p:spPr bwMode="auto">
          <a:xfrm>
            <a:off x="7683500" y="4281141"/>
            <a:ext cx="431800" cy="431800"/>
          </a:xfrm>
          <a:prstGeom prst="ellipse">
            <a:avLst/>
          </a:prstGeom>
          <a:solidFill>
            <a:srgbClr val="E9D7D7"/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 anchorCtr="1"/>
          <a:lstStyle/>
          <a:p>
            <a:r>
              <a:rPr lang="de-DE"/>
              <a:t>4</a:t>
            </a:r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4386827" y="5912891"/>
            <a:ext cx="720725" cy="252413"/>
          </a:xfrm>
          <a:prstGeom prst="downArrow">
            <a:avLst>
              <a:gd name="adj1" fmla="val 66102"/>
              <a:gd name="adj2" fmla="val 51514"/>
            </a:avLst>
          </a:prstGeom>
          <a:solidFill>
            <a:srgbClr val="E9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255769" y="6228020"/>
            <a:ext cx="304442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dirty="0"/>
              <a:t>Personal Development Plan</a:t>
            </a:r>
          </a:p>
          <a:p>
            <a:r>
              <a:rPr lang="de-DE" dirty="0"/>
              <a:t>(</a:t>
            </a:r>
            <a:r>
              <a:rPr lang="de-DE" dirty="0" err="1"/>
              <a:t>Grading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1188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nummernplatzhalter 3"/>
          <p:cNvSpPr>
            <a:spLocks noGrp="1"/>
          </p:cNvSpPr>
          <p:nvPr>
            <p:ph type="sldNum" sz="quarter" idx="10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>
                <a:solidFill>
                  <a:schemeClr val="bg1"/>
                </a:solidFill>
              </a:rPr>
              <a:t>Nr.  </a:t>
            </a:r>
            <a:fld id="{9087883B-1099-45FC-9F99-24F159FFB197}" type="slidenum">
              <a:rPr lang="de-DE" smtClean="0">
                <a:solidFill>
                  <a:schemeClr val="bg1"/>
                </a:solidFill>
              </a:rPr>
              <a:pPr eaLnBrk="1" hangingPunct="1"/>
              <a:t>4</a:t>
            </a:fld>
            <a:endParaRPr lang="de-DE">
              <a:solidFill>
                <a:schemeClr val="bg1"/>
              </a:solidFill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8680"/>
            <a:ext cx="7772400" cy="4572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/>
              <a:t>The Importance of Feedback </a:t>
            </a: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251520" y="1772816"/>
            <a:ext cx="65151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200000"/>
              </a:lnSpc>
              <a:buFontTx/>
              <a:buNone/>
            </a:pPr>
            <a:r>
              <a:rPr lang="en-US" sz="2000" i="1" dirty="0"/>
              <a:t>„You simply cannot manage people to better performance if you do not give candid, consistent feedback“ </a:t>
            </a:r>
          </a:p>
          <a:p>
            <a:pPr algn="l" eaLnBrk="1" hangingPunct="1">
              <a:lnSpc>
                <a:spcPct val="200000"/>
              </a:lnSpc>
              <a:buFontTx/>
              <a:buNone/>
            </a:pPr>
            <a:r>
              <a:rPr lang="en-US" sz="2000" i="1" dirty="0"/>
              <a:t>					</a:t>
            </a:r>
            <a:r>
              <a:rPr lang="en-US" dirty="0"/>
              <a:t>(Jack Welch)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315" y="1196751"/>
            <a:ext cx="2595235" cy="2016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3459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erade Verbindung mit Pfeil 36"/>
          <p:cNvCxnSpPr/>
          <p:nvPr/>
        </p:nvCxnSpPr>
        <p:spPr bwMode="auto">
          <a:xfrm rot="5400000">
            <a:off x="7578095" y="3713330"/>
            <a:ext cx="258" cy="92665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/>
          <p:nvPr/>
        </p:nvCxnSpPr>
        <p:spPr bwMode="auto">
          <a:xfrm rot="16200000" flipH="1">
            <a:off x="4754537" y="3726564"/>
            <a:ext cx="258" cy="92665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/>
        </p:nvSpPr>
        <p:spPr>
          <a:xfrm>
            <a:off x="59843" y="1343785"/>
            <a:ext cx="2639949" cy="40904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de-DE" dirty="0">
                <a:solidFill>
                  <a:schemeClr val="tx1"/>
                </a:solidFill>
              </a:rPr>
              <a:t>Traditional Feedback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277274" y="1363967"/>
            <a:ext cx="5778355" cy="40904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de-DE" dirty="0">
                <a:solidFill>
                  <a:schemeClr val="tx1"/>
                </a:solidFill>
              </a:rPr>
              <a:t>360-Degree Feedback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71877" y="2481208"/>
            <a:ext cx="2166112" cy="6174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de-DE"/>
            </a:defPPr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(</a:t>
            </a:r>
            <a:r>
              <a:rPr lang="de-DE" dirty="0" err="1"/>
              <a:t>One</a:t>
            </a:r>
            <a:r>
              <a:rPr lang="de-DE" dirty="0"/>
              <a:t>) Superior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71877" y="5043843"/>
            <a:ext cx="2166112" cy="6174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de-DE"/>
            </a:defPPr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 err="1"/>
              <a:t>Employees</a:t>
            </a:r>
            <a:endParaRPr lang="de-DE" dirty="0"/>
          </a:p>
        </p:txBody>
      </p:sp>
      <p:sp>
        <p:nvSpPr>
          <p:cNvPr id="10" name="Ellipse 9"/>
          <p:cNvSpPr/>
          <p:nvPr/>
        </p:nvSpPr>
        <p:spPr bwMode="auto">
          <a:xfrm>
            <a:off x="395536" y="3819337"/>
            <a:ext cx="1928826" cy="714380"/>
          </a:xfrm>
          <a:prstGeom prst="ellipse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de-DE" dirty="0">
                <a:solidFill>
                  <a:schemeClr val="tx1"/>
                </a:solidFill>
              </a:rPr>
              <a:t>Manager</a:t>
            </a:r>
          </a:p>
        </p:txBody>
      </p:sp>
      <p:sp>
        <p:nvSpPr>
          <p:cNvPr id="12" name="Ellipse 11"/>
          <p:cNvSpPr/>
          <p:nvPr/>
        </p:nvSpPr>
        <p:spPr bwMode="auto">
          <a:xfrm>
            <a:off x="5200501" y="3821086"/>
            <a:ext cx="1928826" cy="714380"/>
          </a:xfrm>
          <a:prstGeom prst="ellipse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de-DE" dirty="0">
                <a:solidFill>
                  <a:schemeClr val="tx1"/>
                </a:solidFill>
              </a:rPr>
              <a:t>Manager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5151911" y="2482222"/>
            <a:ext cx="2026521" cy="6174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de-DE"/>
            </a:defPPr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b="1" dirty="0">
                <a:solidFill>
                  <a:srgbClr val="A13535"/>
                </a:solidFill>
              </a:rPr>
              <a:t>(More)</a:t>
            </a:r>
          </a:p>
          <a:p>
            <a:r>
              <a:rPr lang="de-DE" b="1" dirty="0">
                <a:solidFill>
                  <a:srgbClr val="A13535"/>
                </a:solidFill>
              </a:rPr>
              <a:t>Superiors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5161223" y="5259867"/>
            <a:ext cx="2026521" cy="6174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de-DE"/>
            </a:defPPr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b="1" dirty="0" err="1">
                <a:solidFill>
                  <a:srgbClr val="A13535"/>
                </a:solidFill>
              </a:rPr>
              <a:t>Employees</a:t>
            </a:r>
            <a:endParaRPr lang="de-DE" b="1" dirty="0">
              <a:solidFill>
                <a:srgbClr val="A13535"/>
              </a:solidFill>
            </a:endParaRPr>
          </a:p>
        </p:txBody>
      </p:sp>
      <p:cxnSp>
        <p:nvCxnSpPr>
          <p:cNvPr id="30" name="Gerade Verbindung mit Pfeil 29"/>
          <p:cNvCxnSpPr>
            <a:stCxn id="23" idx="2"/>
            <a:endCxn id="12" idx="0"/>
          </p:cNvCxnSpPr>
          <p:nvPr/>
        </p:nvCxnSpPr>
        <p:spPr bwMode="auto">
          <a:xfrm flipH="1">
            <a:off x="6164914" y="3099627"/>
            <a:ext cx="258" cy="721459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>
            <a:stCxn id="26" idx="0"/>
            <a:endCxn id="12" idx="4"/>
          </p:cNvCxnSpPr>
          <p:nvPr/>
        </p:nvCxnSpPr>
        <p:spPr bwMode="auto">
          <a:xfrm flipH="1" flipV="1">
            <a:off x="6164914" y="4535466"/>
            <a:ext cx="9570" cy="72440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stCxn id="8" idx="2"/>
            <a:endCxn id="10" idx="0"/>
          </p:cNvCxnSpPr>
          <p:nvPr/>
        </p:nvCxnSpPr>
        <p:spPr bwMode="auto">
          <a:xfrm>
            <a:off x="1354933" y="3098613"/>
            <a:ext cx="5016" cy="72072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Gerade Verbindung mit Pfeil 52"/>
          <p:cNvCxnSpPr>
            <a:stCxn id="10" idx="4"/>
            <a:endCxn id="9" idx="0"/>
          </p:cNvCxnSpPr>
          <p:nvPr/>
        </p:nvCxnSpPr>
        <p:spPr bwMode="auto">
          <a:xfrm flipH="1">
            <a:off x="1354933" y="4533717"/>
            <a:ext cx="5016" cy="51012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3284538" y="3891715"/>
            <a:ext cx="1538316" cy="6174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de-DE"/>
            </a:defPPr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b="1" dirty="0" err="1">
                <a:solidFill>
                  <a:srgbClr val="A13535"/>
                </a:solidFill>
              </a:rPr>
              <a:t>Colleagues</a:t>
            </a:r>
            <a:endParaRPr lang="de-DE" b="1" dirty="0">
              <a:solidFill>
                <a:srgbClr val="A13535"/>
              </a:solidFill>
            </a:endParaRPr>
          </a:p>
        </p:txBody>
      </p:sp>
      <p:sp>
        <p:nvSpPr>
          <p:cNvPr id="36" name="Pfeil nach unten 35"/>
          <p:cNvSpPr/>
          <p:nvPr/>
        </p:nvSpPr>
        <p:spPr bwMode="auto">
          <a:xfrm rot="16200000">
            <a:off x="2771026" y="1364742"/>
            <a:ext cx="431316" cy="285752"/>
          </a:xfrm>
          <a:prstGeom prst="downArrow">
            <a:avLst>
              <a:gd name="adj1" fmla="val 48025"/>
              <a:gd name="adj2" fmla="val 66593"/>
            </a:avLst>
          </a:prstGeom>
          <a:solidFill>
            <a:srgbClr val="E6C4C4"/>
          </a:solidFill>
          <a:ln>
            <a:solidFill>
              <a:srgbClr val="E6C4C4"/>
            </a:solidFill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de-DE" dirty="0"/>
          </a:p>
        </p:txBody>
      </p:sp>
      <p:sp>
        <p:nvSpPr>
          <p:cNvPr id="32" name="Titel 1"/>
          <p:cNvSpPr txBox="1">
            <a:spLocks/>
          </p:cNvSpPr>
          <p:nvPr/>
        </p:nvSpPr>
        <p:spPr>
          <a:xfrm>
            <a:off x="760040" y="437032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0" hangingPunct="0">
              <a:defRPr sz="2800">
                <a:solidFill>
                  <a:schemeClr val="tx2"/>
                </a:solidFill>
              </a:defRPr>
            </a:lvl2pPr>
            <a:lvl3pPr eaLnBrk="0" hangingPunct="0">
              <a:defRPr sz="2800">
                <a:solidFill>
                  <a:schemeClr val="tx2"/>
                </a:solidFill>
              </a:defRPr>
            </a:lvl3pPr>
            <a:lvl4pPr eaLnBrk="0" hangingPunct="0">
              <a:defRPr sz="2800">
                <a:solidFill>
                  <a:schemeClr val="tx2"/>
                </a:solidFill>
              </a:defRPr>
            </a:lvl4pPr>
            <a:lvl5pPr eaLnBrk="0" hangingPunct="0">
              <a:defRPr sz="28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Traditional Feedback Versus 360°- Feedback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7519775" y="3866558"/>
            <a:ext cx="1559490" cy="6174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de-DE"/>
            </a:defPPr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b="1" dirty="0" err="1">
                <a:solidFill>
                  <a:srgbClr val="A13535"/>
                </a:solidFill>
              </a:rPr>
              <a:t>Self</a:t>
            </a:r>
            <a:endParaRPr lang="de-DE" b="1" dirty="0">
              <a:solidFill>
                <a:srgbClr val="A13535"/>
              </a:solidFill>
            </a:endParaRPr>
          </a:p>
          <a:p>
            <a:r>
              <a:rPr lang="de-DE" b="1" dirty="0">
                <a:solidFill>
                  <a:srgbClr val="A13535"/>
                </a:solidFill>
              </a:rPr>
              <a:t>Assessment</a:t>
            </a:r>
          </a:p>
        </p:txBody>
      </p:sp>
      <p:sp>
        <p:nvSpPr>
          <p:cNvPr id="40" name="Foliennummernplatzhalter 3"/>
          <p:cNvSpPr txBox="1">
            <a:spLocks/>
          </p:cNvSpPr>
          <p:nvPr/>
        </p:nvSpPr>
        <p:spPr>
          <a:xfrm>
            <a:off x="8316913" y="6596063"/>
            <a:ext cx="827087" cy="261937"/>
          </a:xfrm>
          <a:prstGeom prst="rect">
            <a:avLst/>
          </a:prstGeom>
          <a:solidFill>
            <a:srgbClr val="A1353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r">
              <a:buFontTx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Nr.  </a:t>
            </a:r>
            <a:fld id="{605D47D6-54A9-40B4-9D42-2AB19733B6F0}" type="slidenum">
              <a:rPr lang="de-DE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9984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830053"/>
              </p:ext>
            </p:extLst>
          </p:nvPr>
        </p:nvGraphicFramePr>
        <p:xfrm>
          <a:off x="1286785" y="1442472"/>
          <a:ext cx="7791812" cy="5011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Textfeld 18"/>
          <p:cNvSpPr txBox="1"/>
          <p:nvPr/>
        </p:nvSpPr>
        <p:spPr bwMode="auto">
          <a:xfrm>
            <a:off x="277515" y="1681644"/>
            <a:ext cx="1140056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Being a </a:t>
            </a:r>
            <a:br>
              <a:rPr lang="en-US" sz="1400" b="1" dirty="0"/>
            </a:br>
            <a:r>
              <a:rPr lang="en-US" sz="1400" b="1" dirty="0"/>
              <a:t>role model </a:t>
            </a:r>
          </a:p>
        </p:txBody>
      </p:sp>
      <p:sp>
        <p:nvSpPr>
          <p:cNvPr id="20" name="Textfeld 19"/>
          <p:cNvSpPr txBox="1"/>
          <p:nvPr/>
        </p:nvSpPr>
        <p:spPr bwMode="auto">
          <a:xfrm>
            <a:off x="129566" y="3140968"/>
            <a:ext cx="1287532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Support and </a:t>
            </a:r>
            <a:br>
              <a:rPr lang="en-US" sz="1400" b="1" dirty="0"/>
            </a:br>
            <a:r>
              <a:rPr lang="en-US" sz="1400" b="1" dirty="0"/>
              <a:t>learning </a:t>
            </a:r>
          </a:p>
        </p:txBody>
      </p:sp>
      <p:sp>
        <p:nvSpPr>
          <p:cNvPr id="21" name="Textfeld 20"/>
          <p:cNvSpPr txBox="1"/>
          <p:nvPr/>
        </p:nvSpPr>
        <p:spPr bwMode="auto">
          <a:xfrm>
            <a:off x="130253" y="4057327"/>
            <a:ext cx="1171795" cy="307777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rIns="0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Relationships</a:t>
            </a:r>
          </a:p>
        </p:txBody>
      </p:sp>
      <p:sp>
        <p:nvSpPr>
          <p:cNvPr id="22" name="Textfeld 21"/>
          <p:cNvSpPr txBox="1"/>
          <p:nvPr/>
        </p:nvSpPr>
        <p:spPr bwMode="auto">
          <a:xfrm>
            <a:off x="232138" y="4653136"/>
            <a:ext cx="1188146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Result </a:t>
            </a:r>
            <a:br>
              <a:rPr lang="en-US" sz="1400" b="1" dirty="0"/>
            </a:br>
            <a:r>
              <a:rPr lang="en-US" sz="1400" b="1" dirty="0"/>
              <a:t>Orientation </a:t>
            </a:r>
          </a:p>
        </p:txBody>
      </p:sp>
      <p:sp>
        <p:nvSpPr>
          <p:cNvPr id="23" name="Textfeld 22"/>
          <p:cNvSpPr txBox="1"/>
          <p:nvPr/>
        </p:nvSpPr>
        <p:spPr bwMode="auto">
          <a:xfrm>
            <a:off x="115016" y="2420888"/>
            <a:ext cx="1327608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Goals and </a:t>
            </a:r>
            <a:br>
              <a:rPr lang="en-US" sz="1400" b="1" dirty="0"/>
            </a:br>
            <a:r>
              <a:rPr lang="en-US" sz="1400" b="1" dirty="0"/>
              <a:t>perspectives </a:t>
            </a:r>
          </a:p>
        </p:txBody>
      </p:sp>
      <p:sp>
        <p:nvSpPr>
          <p:cNvPr id="24" name="Textfeld 23"/>
          <p:cNvSpPr txBox="1"/>
          <p:nvPr/>
        </p:nvSpPr>
        <p:spPr bwMode="auto">
          <a:xfrm>
            <a:off x="101176" y="5426060"/>
            <a:ext cx="1268296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Entre- </a:t>
            </a:r>
            <a:br>
              <a:rPr lang="en-US" sz="1400" b="1" dirty="0"/>
            </a:br>
            <a:r>
              <a:rPr lang="en-US" sz="1400" b="1" dirty="0" err="1"/>
              <a:t>preneurship</a:t>
            </a:r>
            <a:r>
              <a:rPr lang="en-US" sz="1400" b="1" dirty="0"/>
              <a:t> </a:t>
            </a:r>
          </a:p>
        </p:txBody>
      </p:sp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129566" y="476672"/>
            <a:ext cx="8834922" cy="457200"/>
          </a:xfrm>
        </p:spPr>
        <p:txBody>
          <a:bodyPr/>
          <a:lstStyle/>
          <a:p>
            <a:r>
              <a:rPr lang="en-US" dirty="0"/>
              <a:t>Example: Leadership Competencies (One Source)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91470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611947"/>
              </p:ext>
            </p:extLst>
          </p:nvPr>
        </p:nvGraphicFramePr>
        <p:xfrm>
          <a:off x="1286785" y="1442472"/>
          <a:ext cx="7791812" cy="5011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uppieren 5"/>
          <p:cNvGrpSpPr/>
          <p:nvPr/>
        </p:nvGrpSpPr>
        <p:grpSpPr>
          <a:xfrm>
            <a:off x="2857488" y="1115452"/>
            <a:ext cx="1600344" cy="369332"/>
            <a:chOff x="2857488" y="1260894"/>
            <a:chExt cx="1600344" cy="369332"/>
          </a:xfrm>
        </p:grpSpPr>
        <p:sp>
          <p:nvSpPr>
            <p:cNvPr id="7" name="Rechteck 6"/>
            <p:cNvSpPr/>
            <p:nvPr/>
          </p:nvSpPr>
          <p:spPr bwMode="auto">
            <a:xfrm>
              <a:off x="2857488" y="1357298"/>
              <a:ext cx="214314" cy="214314"/>
            </a:xfrm>
            <a:prstGeom prst="rect">
              <a:avLst/>
            </a:prstGeom>
            <a:solidFill>
              <a:srgbClr val="0099CC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177800" marR="0" indent="-177800" algn="ctr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</a:pPr>
              <a:endParaRPr kumimoji="0" lang="de-D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feld 7"/>
            <p:cNvSpPr txBox="1"/>
            <p:nvPr/>
          </p:nvSpPr>
          <p:spPr bwMode="auto">
            <a:xfrm>
              <a:off x="2977940" y="1260894"/>
              <a:ext cx="1479892" cy="369332"/>
            </a:xfrm>
            <a:prstGeom prst="rect">
              <a:avLst/>
            </a:prstGeom>
            <a:noFill/>
            <a:ln w="3175">
              <a:noFill/>
              <a:headEnd/>
              <a:tailEnd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 anchor="ctr" anchorCtr="1">
              <a:spAutoFit/>
            </a:bodyPr>
            <a:lstStyle/>
            <a:p>
              <a:r>
                <a:rPr lang="de-DE" dirty="0"/>
                <a:t> </a:t>
              </a:r>
              <a:r>
                <a:rPr lang="de-DE" dirty="0" err="1"/>
                <a:t>Self</a:t>
              </a:r>
              <a:r>
                <a:rPr lang="de-DE" dirty="0"/>
                <a:t>-Image</a:t>
              </a:r>
              <a:r>
                <a:rPr lang="de-DE" sz="1800" dirty="0"/>
                <a:t> </a:t>
              </a:r>
            </a:p>
          </p:txBody>
        </p:sp>
      </p:grpSp>
      <p:grpSp>
        <p:nvGrpSpPr>
          <p:cNvPr id="6" name="Gruppieren 8"/>
          <p:cNvGrpSpPr/>
          <p:nvPr/>
        </p:nvGrpSpPr>
        <p:grpSpPr>
          <a:xfrm>
            <a:off x="4929190" y="1111895"/>
            <a:ext cx="1716528" cy="369332"/>
            <a:chOff x="4929190" y="1257337"/>
            <a:chExt cx="1716528" cy="369332"/>
          </a:xfrm>
        </p:grpSpPr>
        <p:sp>
          <p:nvSpPr>
            <p:cNvPr id="10" name="Textfeld 9"/>
            <p:cNvSpPr txBox="1"/>
            <p:nvPr/>
          </p:nvSpPr>
          <p:spPr bwMode="auto">
            <a:xfrm>
              <a:off x="5011936" y="1257337"/>
              <a:ext cx="1633782" cy="369332"/>
            </a:xfrm>
            <a:prstGeom prst="rect">
              <a:avLst/>
            </a:prstGeom>
            <a:noFill/>
            <a:ln w="3175">
              <a:noFill/>
              <a:headEnd/>
              <a:tailEnd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 anchor="ctr" anchorCtr="1">
              <a:spAutoFit/>
            </a:bodyPr>
            <a:lstStyle/>
            <a:p>
              <a:pPr>
                <a:defRPr/>
              </a:pPr>
              <a:r>
                <a:rPr lang="de-DE" dirty="0"/>
                <a:t>  Public Image</a:t>
              </a:r>
            </a:p>
          </p:txBody>
        </p:sp>
        <p:sp>
          <p:nvSpPr>
            <p:cNvPr id="11" name="Rechteck 10"/>
            <p:cNvSpPr/>
            <p:nvPr/>
          </p:nvSpPr>
          <p:spPr bwMode="auto">
            <a:xfrm>
              <a:off x="4929190" y="1343024"/>
              <a:ext cx="214314" cy="214314"/>
            </a:xfrm>
            <a:prstGeom prst="rect">
              <a:avLst/>
            </a:prstGeom>
            <a:solidFill>
              <a:srgbClr val="6BB365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177800" marR="0" indent="-177800" algn="ctr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</a:pPr>
              <a:endParaRPr kumimoji="0" lang="de-D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9" name="Textfeld 18"/>
          <p:cNvSpPr txBox="1"/>
          <p:nvPr/>
        </p:nvSpPr>
        <p:spPr bwMode="auto">
          <a:xfrm>
            <a:off x="277515" y="1681644"/>
            <a:ext cx="1140056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Being a </a:t>
            </a:r>
            <a:br>
              <a:rPr lang="en-US" sz="1400" b="1" dirty="0"/>
            </a:br>
            <a:r>
              <a:rPr lang="en-US" sz="1400" b="1" dirty="0"/>
              <a:t>role model </a:t>
            </a:r>
          </a:p>
        </p:txBody>
      </p:sp>
      <p:sp>
        <p:nvSpPr>
          <p:cNvPr id="20" name="Textfeld 19"/>
          <p:cNvSpPr txBox="1"/>
          <p:nvPr/>
        </p:nvSpPr>
        <p:spPr bwMode="auto">
          <a:xfrm>
            <a:off x="129566" y="3140968"/>
            <a:ext cx="1287532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Support and </a:t>
            </a:r>
            <a:br>
              <a:rPr lang="en-US" sz="1400" b="1" dirty="0"/>
            </a:br>
            <a:r>
              <a:rPr lang="en-US" sz="1400" b="1" dirty="0"/>
              <a:t>learning </a:t>
            </a:r>
          </a:p>
        </p:txBody>
      </p:sp>
      <p:sp>
        <p:nvSpPr>
          <p:cNvPr id="21" name="Textfeld 20"/>
          <p:cNvSpPr txBox="1"/>
          <p:nvPr/>
        </p:nvSpPr>
        <p:spPr bwMode="auto">
          <a:xfrm>
            <a:off x="130253" y="4057327"/>
            <a:ext cx="1171795" cy="307777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0" rIns="0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Relationships</a:t>
            </a:r>
          </a:p>
        </p:txBody>
      </p:sp>
      <p:sp>
        <p:nvSpPr>
          <p:cNvPr id="22" name="Textfeld 21"/>
          <p:cNvSpPr txBox="1"/>
          <p:nvPr/>
        </p:nvSpPr>
        <p:spPr bwMode="auto">
          <a:xfrm>
            <a:off x="232138" y="4653136"/>
            <a:ext cx="1188146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Result </a:t>
            </a:r>
            <a:br>
              <a:rPr lang="en-US" sz="1400" b="1" dirty="0"/>
            </a:br>
            <a:r>
              <a:rPr lang="en-US" sz="1400" b="1" dirty="0"/>
              <a:t>Orientation </a:t>
            </a:r>
          </a:p>
        </p:txBody>
      </p:sp>
      <p:sp>
        <p:nvSpPr>
          <p:cNvPr id="24" name="Textfeld 23"/>
          <p:cNvSpPr txBox="1"/>
          <p:nvPr/>
        </p:nvSpPr>
        <p:spPr bwMode="auto">
          <a:xfrm>
            <a:off x="101176" y="5426060"/>
            <a:ext cx="1268296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Entre- </a:t>
            </a:r>
            <a:br>
              <a:rPr lang="en-US" sz="1400" b="1" dirty="0"/>
            </a:br>
            <a:r>
              <a:rPr lang="en-US" sz="1400" b="1" dirty="0" err="1"/>
              <a:t>preneurship</a:t>
            </a:r>
            <a:r>
              <a:rPr lang="en-US" sz="1400" b="1" dirty="0"/>
              <a:t> </a:t>
            </a:r>
          </a:p>
        </p:txBody>
      </p:sp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101176" y="476672"/>
            <a:ext cx="8935320" cy="457200"/>
          </a:xfrm>
        </p:spPr>
        <p:txBody>
          <a:bodyPr/>
          <a:lstStyle/>
          <a:p>
            <a:r>
              <a:rPr lang="en-US" dirty="0"/>
              <a:t>Example: Leadership Competencies (More Sources)</a:t>
            </a:r>
            <a:endParaRPr lang="de-DE" sz="2000" dirty="0"/>
          </a:p>
        </p:txBody>
      </p:sp>
      <p:sp>
        <p:nvSpPr>
          <p:cNvPr id="16" name="Textfeld 15"/>
          <p:cNvSpPr txBox="1"/>
          <p:nvPr/>
        </p:nvSpPr>
        <p:spPr bwMode="auto">
          <a:xfrm>
            <a:off x="115016" y="2420888"/>
            <a:ext cx="1327608" cy="523220"/>
          </a:xfrm>
          <a:prstGeom prst="rect">
            <a:avLst/>
          </a:prstGeom>
          <a:noFill/>
          <a:ln w="3175"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 anchorCtr="1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400" b="1" dirty="0"/>
              <a:t>Goals and </a:t>
            </a:r>
            <a:br>
              <a:rPr lang="en-US" sz="1400" b="1" dirty="0"/>
            </a:br>
            <a:r>
              <a:rPr lang="en-US" sz="1400" b="1" dirty="0"/>
              <a:t>perspectives </a:t>
            </a:r>
          </a:p>
        </p:txBody>
      </p:sp>
    </p:spTree>
    <p:extLst>
      <p:ext uri="{BB962C8B-B14F-4D97-AF65-F5344CB8AC3E}">
        <p14:creationId xmlns:p14="http://schemas.microsoft.com/office/powerpoint/2010/main" val="2329365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5497" y="404664"/>
            <a:ext cx="8993980" cy="595536"/>
          </a:xfrm>
        </p:spPr>
        <p:txBody>
          <a:bodyPr/>
          <a:lstStyle/>
          <a:p>
            <a:r>
              <a:rPr lang="de-DE" i="1" dirty="0"/>
              <a:t>Short-Term </a:t>
            </a:r>
            <a:r>
              <a:rPr lang="de-DE" dirty="0"/>
              <a:t>Personal Development Plan</a:t>
            </a:r>
            <a:endParaRPr lang="de-DE" sz="1800" dirty="0"/>
          </a:p>
        </p:txBody>
      </p:sp>
      <p:graphicFrame>
        <p:nvGraphicFramePr>
          <p:cNvPr id="5" name="Group 5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16460305"/>
              </p:ext>
            </p:extLst>
          </p:nvPr>
        </p:nvGraphicFramePr>
        <p:xfrm>
          <a:off x="0" y="1125538"/>
          <a:ext cx="9122492" cy="5399806"/>
        </p:xfrm>
        <a:graphic>
          <a:graphicData uri="http://schemas.openxmlformats.org/drawingml/2006/table">
            <a:tbl>
              <a:tblPr/>
              <a:tblGrid>
                <a:gridCol w="3707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2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123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My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major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strengths</a:t>
                      </a:r>
                      <a:endParaRPr kumimoji="0" lang="de-DE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Behaviors</a:t>
                      </a:r>
                      <a:endParaRPr kumimoji="0" lang="de-DE" sz="1600" b="1" i="1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What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will I do </a:t>
                      </a: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to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strengthen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these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strengths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?</a:t>
                      </a: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Date</a:t>
                      </a: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0474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1.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Being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open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to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criticism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…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2.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Communicating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values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…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3.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Gaining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resepct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by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…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4.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Aligning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words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and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deeds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… 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5. </a:t>
                      </a: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23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  </a:t>
                      </a:r>
                      <a:r>
                        <a:rPr kumimoji="0" lang="de-DE" sz="16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My</a:t>
                      </a:r>
                      <a:r>
                        <a:rPr kumimoji="0" lang="de-DE" sz="16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major</a:t>
                      </a:r>
                      <a:r>
                        <a:rPr kumimoji="0" lang="de-DE" sz="16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weaknesses</a:t>
                      </a:r>
                      <a:endParaRPr kumimoji="0" lang="de-DE" sz="16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1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Behaviors</a:t>
                      </a:r>
                      <a:r>
                        <a:rPr kumimoji="0" lang="de-DE" sz="1600" b="1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endParaRPr kumimoji="0" lang="de-DE" sz="1600" b="1" i="1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What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will I do </a:t>
                      </a: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to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overcome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these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weaknesses</a:t>
                      </a:r>
                      <a:r>
                        <a:rPr kumimoji="0" lang="de-DE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?</a:t>
                      </a: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noProof="0" dirty="0"/>
                        <a:t>Date</a:t>
                      </a: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74414"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1.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Minimize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political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behavior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…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2.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Improve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work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atmosphere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…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3. Setting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priorities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…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4.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Showing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de-DE" sz="16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courage</a:t>
                      </a: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… </a:t>
                      </a:r>
                    </a:p>
                    <a:p>
                      <a:pPr marL="177800" marR="0" lvl="0" indent="-177800" algn="l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de-DE" sz="16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5. </a:t>
                      </a: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Ellipse 7"/>
          <p:cNvSpPr/>
          <p:nvPr/>
        </p:nvSpPr>
        <p:spPr>
          <a:xfrm>
            <a:off x="4211960" y="2492896"/>
            <a:ext cx="3600400" cy="1237452"/>
          </a:xfrm>
          <a:prstGeom prst="ellipse">
            <a:avLst/>
          </a:prstGeom>
          <a:solidFill>
            <a:srgbClr val="F8F8F8"/>
          </a:solidFill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i="1" dirty="0" err="1">
                <a:solidFill>
                  <a:schemeClr val="tx1"/>
                </a:solidFill>
              </a:rPr>
              <a:t>What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r>
              <a:rPr lang="de-DE" sz="1600" i="1" dirty="0" err="1">
                <a:solidFill>
                  <a:schemeClr val="tx1"/>
                </a:solidFill>
              </a:rPr>
              <a:t>can</a:t>
            </a:r>
            <a:r>
              <a:rPr lang="de-DE" sz="1600" i="1" dirty="0">
                <a:solidFill>
                  <a:schemeClr val="tx1"/>
                </a:solidFill>
              </a:rPr>
              <a:t> I </a:t>
            </a:r>
            <a:r>
              <a:rPr lang="de-DE" sz="1600" i="1" dirty="0" err="1">
                <a:solidFill>
                  <a:schemeClr val="tx1"/>
                </a:solidFill>
              </a:rPr>
              <a:t>change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r>
              <a:rPr lang="de-DE" sz="1600" i="1" dirty="0" err="1">
                <a:solidFill>
                  <a:schemeClr val="tx1"/>
                </a:solidFill>
              </a:rPr>
              <a:t>immediately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r>
              <a:rPr lang="de-DE" sz="1600" i="1" dirty="0" err="1">
                <a:solidFill>
                  <a:schemeClr val="tx1"/>
                </a:solidFill>
              </a:rPr>
              <a:t>with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br>
              <a:rPr lang="de-DE" sz="1600" i="1" dirty="0">
                <a:solidFill>
                  <a:schemeClr val="tx1"/>
                </a:solidFill>
              </a:rPr>
            </a:br>
            <a:r>
              <a:rPr lang="de-DE" sz="1600" i="1" dirty="0" err="1">
                <a:solidFill>
                  <a:schemeClr val="tx1"/>
                </a:solidFill>
              </a:rPr>
              <a:t>little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r>
              <a:rPr lang="de-DE" sz="1600" i="1" dirty="0" err="1">
                <a:solidFill>
                  <a:schemeClr val="tx1"/>
                </a:solidFill>
              </a:rPr>
              <a:t>effort</a:t>
            </a:r>
            <a:endParaRPr lang="de-DE" sz="1600" i="1" dirty="0">
              <a:solidFill>
                <a:schemeClr val="tx1"/>
              </a:solidFill>
            </a:endParaRPr>
          </a:p>
        </p:txBody>
      </p:sp>
      <p:sp>
        <p:nvSpPr>
          <p:cNvPr id="9" name="Foliennummernplatzhalter 3"/>
          <p:cNvSpPr txBox="1">
            <a:spLocks/>
          </p:cNvSpPr>
          <p:nvPr/>
        </p:nvSpPr>
        <p:spPr>
          <a:xfrm>
            <a:off x="8172401" y="6596063"/>
            <a:ext cx="971600" cy="261937"/>
          </a:xfrm>
          <a:prstGeom prst="rect">
            <a:avLst/>
          </a:prstGeom>
          <a:solidFill>
            <a:srgbClr val="A13535"/>
          </a:solidFill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r" eaLnBrk="1" hangingPunct="1">
              <a:buFontTx/>
              <a:buNone/>
              <a:defRPr sz="1400" b="1">
                <a:solidFill>
                  <a:schemeClr val="bg1"/>
                </a:solidFill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</a:lvl9pPr>
          </a:lstStyle>
          <a:p>
            <a:r>
              <a:rPr lang="de-DE" dirty="0"/>
              <a:t>Nr.  </a:t>
            </a:r>
            <a:fld id="{49797FF3-8A47-4265-A7D4-6D0B797F9F59}" type="slidenum">
              <a:rPr lang="de-DE"/>
              <a:pPr/>
              <a:t>8</a:t>
            </a:fld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200E831-989F-48F7-993F-DEB540ECFE2C}"/>
              </a:ext>
            </a:extLst>
          </p:cNvPr>
          <p:cNvSpPr/>
          <p:nvPr/>
        </p:nvSpPr>
        <p:spPr>
          <a:xfrm>
            <a:off x="4211960" y="5113736"/>
            <a:ext cx="3600400" cy="1237452"/>
          </a:xfrm>
          <a:prstGeom prst="ellipse">
            <a:avLst/>
          </a:prstGeom>
          <a:solidFill>
            <a:srgbClr val="F8F8F8"/>
          </a:solidFill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i="1" dirty="0" err="1">
                <a:solidFill>
                  <a:schemeClr val="tx1"/>
                </a:solidFill>
              </a:rPr>
              <a:t>What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r>
              <a:rPr lang="de-DE" sz="1600" i="1" dirty="0" err="1">
                <a:solidFill>
                  <a:schemeClr val="tx1"/>
                </a:solidFill>
              </a:rPr>
              <a:t>can</a:t>
            </a:r>
            <a:r>
              <a:rPr lang="de-DE" sz="1600" i="1" dirty="0">
                <a:solidFill>
                  <a:schemeClr val="tx1"/>
                </a:solidFill>
              </a:rPr>
              <a:t> I </a:t>
            </a:r>
            <a:r>
              <a:rPr lang="de-DE" sz="1600" i="1" dirty="0" err="1">
                <a:solidFill>
                  <a:schemeClr val="tx1"/>
                </a:solidFill>
              </a:rPr>
              <a:t>change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r>
              <a:rPr lang="de-DE" sz="1600" i="1" dirty="0" err="1">
                <a:solidFill>
                  <a:schemeClr val="tx1"/>
                </a:solidFill>
              </a:rPr>
              <a:t>immediately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r>
              <a:rPr lang="de-DE" sz="1600" i="1" dirty="0" err="1">
                <a:solidFill>
                  <a:schemeClr val="tx1"/>
                </a:solidFill>
              </a:rPr>
              <a:t>with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br>
              <a:rPr lang="de-DE" sz="1600" i="1" dirty="0">
                <a:solidFill>
                  <a:schemeClr val="tx1"/>
                </a:solidFill>
              </a:rPr>
            </a:br>
            <a:r>
              <a:rPr lang="de-DE" sz="1600" i="1" dirty="0" err="1">
                <a:solidFill>
                  <a:schemeClr val="tx1"/>
                </a:solidFill>
              </a:rPr>
              <a:t>little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r>
              <a:rPr lang="de-DE" sz="1600" i="1" dirty="0" err="1">
                <a:solidFill>
                  <a:schemeClr val="tx1"/>
                </a:solidFill>
              </a:rPr>
              <a:t>effort</a:t>
            </a:r>
            <a:endParaRPr lang="de-DE" sz="1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664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el 1"/>
          <p:cNvSpPr>
            <a:spLocks noGrp="1"/>
          </p:cNvSpPr>
          <p:nvPr>
            <p:ph type="title"/>
          </p:nvPr>
        </p:nvSpPr>
        <p:spPr>
          <a:xfrm>
            <a:off x="35496" y="438929"/>
            <a:ext cx="9001000" cy="457200"/>
          </a:xfrm>
        </p:spPr>
        <p:txBody>
          <a:bodyPr/>
          <a:lstStyle/>
          <a:p>
            <a:r>
              <a:rPr lang="de-DE" i="1" dirty="0"/>
              <a:t>Long-Term </a:t>
            </a:r>
            <a:r>
              <a:rPr lang="de-DE" dirty="0"/>
              <a:t>PDP: Business </a:t>
            </a:r>
            <a:r>
              <a:rPr lang="de-DE" dirty="0" err="1"/>
              <a:t>and</a:t>
            </a:r>
            <a:r>
              <a:rPr lang="de-DE" dirty="0"/>
              <a:t> Other Life Areas</a:t>
            </a:r>
          </a:p>
        </p:txBody>
      </p:sp>
      <p:sp>
        <p:nvSpPr>
          <p:cNvPr id="45059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172401" y="6596063"/>
            <a:ext cx="971600" cy="261937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dirty="0">
                <a:solidFill>
                  <a:schemeClr val="bg1"/>
                </a:solidFill>
              </a:rPr>
              <a:t>Nr.  </a:t>
            </a:r>
            <a:fld id="{A614CDAD-1E22-4FB5-AA7F-B5D7A20BBAF5}" type="slidenum">
              <a:rPr lang="de-DE" smtClean="0">
                <a:solidFill>
                  <a:schemeClr val="bg1"/>
                </a:solidFill>
              </a:rPr>
              <a:pPr eaLnBrk="1" hangingPunct="1"/>
              <a:t>9</a:t>
            </a:fld>
            <a:endParaRPr lang="de-DE" dirty="0">
              <a:solidFill>
                <a:schemeClr val="bg1"/>
              </a:solidFill>
            </a:endParaRPr>
          </a:p>
        </p:txBody>
      </p:sp>
      <p:graphicFrame>
        <p:nvGraphicFramePr>
          <p:cNvPr id="5" name="Group 5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806431"/>
              </p:ext>
            </p:extLst>
          </p:nvPr>
        </p:nvGraphicFramePr>
        <p:xfrm>
          <a:off x="35496" y="1092216"/>
          <a:ext cx="9068044" cy="5361122"/>
        </p:xfrm>
        <a:graphic>
          <a:graphicData uri="http://schemas.openxmlformats.org/drawingml/2006/table">
            <a:tbl>
              <a:tblPr/>
              <a:tblGrid>
                <a:gridCol w="3194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3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0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046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Competencies</a:t>
                      </a: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Which competencies are needed to achieve</a:t>
                      </a:r>
                      <a:b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my long-term goals?</a:t>
                      </a: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73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+mj-lt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  <a:sym typeface="Wingdings 3" pitchFamily="18" charset="2"/>
                        </a:rPr>
                        <a:t>Business and Career</a:t>
                      </a: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  <a:sym typeface="Wingdings 3" pitchFamily="18" charset="2"/>
                        </a:rPr>
                        <a:t>Other Life Areas</a:t>
                      </a: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821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Analytical Thinking</a:t>
                      </a: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821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+mj-lt"/>
                        <a:buAutoNum type="arabicPeriod" startAt="2"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Conflict Management</a:t>
                      </a: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821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3. Initiative</a:t>
                      </a: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821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4. Entrepreneurship</a:t>
                      </a: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3821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5. Creating Trust</a:t>
                      </a: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3821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Other Competencies</a:t>
                      </a:r>
                    </a:p>
                  </a:txBody>
                  <a:tcPr marL="91451" marR="91451" marT="45714" marB="45714"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  <a:sym typeface="Wingdings 3" pitchFamily="18" charset="2"/>
                      </a:endParaRPr>
                    </a:p>
                  </a:txBody>
                  <a:tcPr marL="91451" marR="91451" marT="45714" marB="45714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Ellipse 5"/>
          <p:cNvSpPr/>
          <p:nvPr/>
        </p:nvSpPr>
        <p:spPr>
          <a:xfrm>
            <a:off x="3563888" y="2257127"/>
            <a:ext cx="2448272" cy="1675929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6372200" y="2257127"/>
            <a:ext cx="2448272" cy="1675929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8" name="Gruppieren 40"/>
          <p:cNvGrpSpPr>
            <a:grpSpLocks/>
          </p:cNvGrpSpPr>
          <p:nvPr/>
        </p:nvGrpSpPr>
        <p:grpSpPr bwMode="auto">
          <a:xfrm>
            <a:off x="4067944" y="2348880"/>
            <a:ext cx="1412875" cy="1401762"/>
            <a:chOff x="1403648" y="980728"/>
            <a:chExt cx="5192713" cy="5156200"/>
          </a:xfrm>
        </p:grpSpPr>
        <p:sp>
          <p:nvSpPr>
            <p:cNvPr id="9" name="Freeform 3"/>
            <p:cNvSpPr>
              <a:spLocks/>
            </p:cNvSpPr>
            <p:nvPr/>
          </p:nvSpPr>
          <p:spPr bwMode="auto">
            <a:xfrm>
              <a:off x="1422698" y="980728"/>
              <a:ext cx="5172835" cy="4359275"/>
            </a:xfrm>
            <a:custGeom>
              <a:avLst/>
              <a:gdLst>
                <a:gd name="T0" fmla="*/ 0 w 3553"/>
                <a:gd name="T1" fmla="*/ 2147483647 h 2737"/>
                <a:gd name="T2" fmla="*/ 2147483647 w 3553"/>
                <a:gd name="T3" fmla="*/ 0 h 2737"/>
                <a:gd name="T4" fmla="*/ 2147483647 w 3553"/>
                <a:gd name="T5" fmla="*/ 2147483647 h 2737"/>
                <a:gd name="T6" fmla="*/ 0 60000 65536"/>
                <a:gd name="T7" fmla="*/ 0 60000 65536"/>
                <a:gd name="T8" fmla="*/ 0 60000 65536"/>
                <a:gd name="T9" fmla="*/ 0 w 3553"/>
                <a:gd name="T10" fmla="*/ 0 h 2737"/>
                <a:gd name="T11" fmla="*/ 3553 w 3553"/>
                <a:gd name="T12" fmla="*/ 2737 h 27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53" h="2737">
                  <a:moveTo>
                    <a:pt x="0" y="2736"/>
                  </a:moveTo>
                  <a:lnTo>
                    <a:pt x="1704" y="0"/>
                  </a:lnTo>
                  <a:lnTo>
                    <a:pt x="3552" y="2736"/>
                  </a:lnTo>
                </a:path>
              </a:pathLst>
            </a:custGeom>
            <a:noFill/>
            <a:ln w="9525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Oval 4"/>
            <p:cNvSpPr>
              <a:spLocks noChangeArrowheads="1"/>
            </p:cNvSpPr>
            <p:nvPr/>
          </p:nvSpPr>
          <p:spPr bwMode="auto">
            <a:xfrm>
              <a:off x="1403648" y="4701828"/>
              <a:ext cx="5192713" cy="14351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3267373" y="1931641"/>
              <a:ext cx="1306513" cy="36512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2" name="Oval 6"/>
            <p:cNvSpPr>
              <a:spLocks noChangeArrowheads="1"/>
            </p:cNvSpPr>
            <p:nvPr/>
          </p:nvSpPr>
          <p:spPr bwMode="auto">
            <a:xfrm>
              <a:off x="2492673" y="3050828"/>
              <a:ext cx="2908300" cy="8128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3894436" y="1018828"/>
              <a:ext cx="0" cy="4400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>
              <a:off x="2276773" y="2053878"/>
              <a:ext cx="3236913" cy="3925888"/>
            </a:xfrm>
            <a:custGeom>
              <a:avLst/>
              <a:gdLst>
                <a:gd name="T0" fmla="*/ 2147483647 w 2209"/>
                <a:gd name="T1" fmla="*/ 0 h 2473"/>
                <a:gd name="T2" fmla="*/ 2147483647 w 2209"/>
                <a:gd name="T3" fmla="*/ 2147483647 h 2473"/>
                <a:gd name="T4" fmla="*/ 2147483647 w 2209"/>
                <a:gd name="T5" fmla="*/ 2147483647 h 2473"/>
                <a:gd name="T6" fmla="*/ 2147483647 w 2209"/>
                <a:gd name="T7" fmla="*/ 2147483647 h 2473"/>
                <a:gd name="T8" fmla="*/ 0 w 2209"/>
                <a:gd name="T9" fmla="*/ 2147483647 h 2473"/>
                <a:gd name="T10" fmla="*/ 2147483647 w 2209"/>
                <a:gd name="T11" fmla="*/ 2147483647 h 2473"/>
                <a:gd name="T12" fmla="*/ 2147483647 w 2209"/>
                <a:gd name="T13" fmla="*/ 0 h 24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09"/>
                <a:gd name="T22" fmla="*/ 0 h 2473"/>
                <a:gd name="T23" fmla="*/ 2209 w 2209"/>
                <a:gd name="T24" fmla="*/ 2473 h 24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09" h="2473">
                  <a:moveTo>
                    <a:pt x="1104" y="0"/>
                  </a:moveTo>
                  <a:lnTo>
                    <a:pt x="1404" y="108"/>
                  </a:lnTo>
                  <a:lnTo>
                    <a:pt x="2208" y="2472"/>
                  </a:lnTo>
                  <a:lnTo>
                    <a:pt x="1104" y="2088"/>
                  </a:lnTo>
                  <a:lnTo>
                    <a:pt x="0" y="2436"/>
                  </a:lnTo>
                  <a:lnTo>
                    <a:pt x="876" y="108"/>
                  </a:lnTo>
                  <a:lnTo>
                    <a:pt x="1104" y="0"/>
                  </a:lnTo>
                </a:path>
              </a:pathLst>
            </a:custGeom>
            <a:noFill/>
            <a:ln w="9525" cap="rnd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15" name="Group 9"/>
            <p:cNvGrpSpPr>
              <a:grpSpLocks/>
            </p:cNvGrpSpPr>
            <p:nvPr/>
          </p:nvGrpSpPr>
          <p:grpSpPr bwMode="auto">
            <a:xfrm>
              <a:off x="2980036" y="3133378"/>
              <a:ext cx="1889125" cy="344488"/>
              <a:chOff x="1368" y="2069"/>
              <a:chExt cx="1289" cy="217"/>
            </a:xfrm>
          </p:grpSpPr>
          <p:sp>
            <p:nvSpPr>
              <p:cNvPr id="24" name="Freeform 10"/>
              <p:cNvSpPr>
                <a:spLocks/>
              </p:cNvSpPr>
              <p:nvPr/>
            </p:nvSpPr>
            <p:spPr bwMode="auto">
              <a:xfrm>
                <a:off x="1985" y="2069"/>
                <a:ext cx="672" cy="213"/>
              </a:xfrm>
              <a:custGeom>
                <a:avLst/>
                <a:gdLst>
                  <a:gd name="T0" fmla="*/ 0 w 672"/>
                  <a:gd name="T1" fmla="*/ 212 h 213"/>
                  <a:gd name="T2" fmla="*/ 671 w 672"/>
                  <a:gd name="T3" fmla="*/ 0 h 213"/>
                  <a:gd name="T4" fmla="*/ 0 60000 65536"/>
                  <a:gd name="T5" fmla="*/ 0 60000 65536"/>
                  <a:gd name="T6" fmla="*/ 0 w 672"/>
                  <a:gd name="T7" fmla="*/ 0 h 213"/>
                  <a:gd name="T8" fmla="*/ 672 w 672"/>
                  <a:gd name="T9" fmla="*/ 213 h 21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72" h="213">
                    <a:moveTo>
                      <a:pt x="0" y="212"/>
                    </a:moveTo>
                    <a:lnTo>
                      <a:pt x="671" y="0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5" name="Freeform 11"/>
              <p:cNvSpPr>
                <a:spLocks/>
              </p:cNvSpPr>
              <p:nvPr/>
            </p:nvSpPr>
            <p:spPr bwMode="auto">
              <a:xfrm>
                <a:off x="1368" y="2073"/>
                <a:ext cx="618" cy="213"/>
              </a:xfrm>
              <a:custGeom>
                <a:avLst/>
                <a:gdLst>
                  <a:gd name="T0" fmla="*/ 617 w 618"/>
                  <a:gd name="T1" fmla="*/ 212 h 213"/>
                  <a:gd name="T2" fmla="*/ 0 w 618"/>
                  <a:gd name="T3" fmla="*/ 0 h 213"/>
                  <a:gd name="T4" fmla="*/ 0 60000 65536"/>
                  <a:gd name="T5" fmla="*/ 0 60000 65536"/>
                  <a:gd name="T6" fmla="*/ 0 w 618"/>
                  <a:gd name="T7" fmla="*/ 0 h 213"/>
                  <a:gd name="T8" fmla="*/ 618 w 618"/>
                  <a:gd name="T9" fmla="*/ 213 h 21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18" h="213">
                    <a:moveTo>
                      <a:pt x="617" y="212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6" name="Group 12"/>
            <p:cNvGrpSpPr>
              <a:grpSpLocks/>
            </p:cNvGrpSpPr>
            <p:nvPr/>
          </p:nvGrpSpPr>
          <p:grpSpPr bwMode="auto">
            <a:xfrm>
              <a:off x="2329161" y="4863753"/>
              <a:ext cx="3271837" cy="544513"/>
              <a:chOff x="924" y="3159"/>
              <a:chExt cx="2233" cy="343"/>
            </a:xfrm>
          </p:grpSpPr>
          <p:sp>
            <p:nvSpPr>
              <p:cNvPr id="22" name="Freeform 13"/>
              <p:cNvSpPr>
                <a:spLocks/>
              </p:cNvSpPr>
              <p:nvPr/>
            </p:nvSpPr>
            <p:spPr bwMode="auto">
              <a:xfrm>
                <a:off x="1992" y="3159"/>
                <a:ext cx="1165" cy="337"/>
              </a:xfrm>
              <a:custGeom>
                <a:avLst/>
                <a:gdLst>
                  <a:gd name="T0" fmla="*/ 0 w 1165"/>
                  <a:gd name="T1" fmla="*/ 336 h 337"/>
                  <a:gd name="T2" fmla="*/ 1164 w 1165"/>
                  <a:gd name="T3" fmla="*/ 0 h 337"/>
                  <a:gd name="T4" fmla="*/ 0 60000 65536"/>
                  <a:gd name="T5" fmla="*/ 0 60000 65536"/>
                  <a:gd name="T6" fmla="*/ 0 w 1165"/>
                  <a:gd name="T7" fmla="*/ 0 h 337"/>
                  <a:gd name="T8" fmla="*/ 1165 w 1165"/>
                  <a:gd name="T9" fmla="*/ 337 h 33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65" h="337">
                    <a:moveTo>
                      <a:pt x="0" y="336"/>
                    </a:moveTo>
                    <a:lnTo>
                      <a:pt x="1164" y="0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3" name="Freeform 14"/>
              <p:cNvSpPr>
                <a:spLocks/>
              </p:cNvSpPr>
              <p:nvPr/>
            </p:nvSpPr>
            <p:spPr bwMode="auto">
              <a:xfrm>
                <a:off x="924" y="3165"/>
                <a:ext cx="1069" cy="337"/>
              </a:xfrm>
              <a:custGeom>
                <a:avLst/>
                <a:gdLst>
                  <a:gd name="T0" fmla="*/ 1068 w 1069"/>
                  <a:gd name="T1" fmla="*/ 336 h 337"/>
                  <a:gd name="T2" fmla="*/ 0 w 1069"/>
                  <a:gd name="T3" fmla="*/ 0 h 337"/>
                  <a:gd name="T4" fmla="*/ 0 60000 65536"/>
                  <a:gd name="T5" fmla="*/ 0 60000 65536"/>
                  <a:gd name="T6" fmla="*/ 0 w 1069"/>
                  <a:gd name="T7" fmla="*/ 0 h 337"/>
                  <a:gd name="T8" fmla="*/ 1069 w 1069"/>
                  <a:gd name="T9" fmla="*/ 337 h 33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69" h="337">
                    <a:moveTo>
                      <a:pt x="1068" y="336"/>
                    </a:moveTo>
                    <a:lnTo>
                      <a:pt x="0" y="0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3038773" y="3476278"/>
              <a:ext cx="1782763" cy="319088"/>
              <a:chOff x="1408" y="2285"/>
              <a:chExt cx="1217" cy="201"/>
            </a:xfrm>
          </p:grpSpPr>
          <p:sp>
            <p:nvSpPr>
              <p:cNvPr id="20" name="Freeform 16"/>
              <p:cNvSpPr>
                <a:spLocks/>
              </p:cNvSpPr>
              <p:nvPr/>
            </p:nvSpPr>
            <p:spPr bwMode="auto">
              <a:xfrm>
                <a:off x="1990" y="2289"/>
                <a:ext cx="635" cy="197"/>
              </a:xfrm>
              <a:custGeom>
                <a:avLst/>
                <a:gdLst>
                  <a:gd name="T0" fmla="*/ 0 w 635"/>
                  <a:gd name="T1" fmla="*/ 0 h 197"/>
                  <a:gd name="T2" fmla="*/ 634 w 635"/>
                  <a:gd name="T3" fmla="*/ 196 h 197"/>
                  <a:gd name="T4" fmla="*/ 0 60000 65536"/>
                  <a:gd name="T5" fmla="*/ 0 60000 65536"/>
                  <a:gd name="T6" fmla="*/ 0 w 635"/>
                  <a:gd name="T7" fmla="*/ 0 h 197"/>
                  <a:gd name="T8" fmla="*/ 635 w 635"/>
                  <a:gd name="T9" fmla="*/ 197 h 19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35" h="197">
                    <a:moveTo>
                      <a:pt x="0" y="0"/>
                    </a:moveTo>
                    <a:lnTo>
                      <a:pt x="634" y="196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auto">
              <a:xfrm>
                <a:off x="1408" y="2285"/>
                <a:ext cx="583" cy="197"/>
              </a:xfrm>
              <a:custGeom>
                <a:avLst/>
                <a:gdLst>
                  <a:gd name="T0" fmla="*/ 582 w 583"/>
                  <a:gd name="T1" fmla="*/ 0 h 197"/>
                  <a:gd name="T2" fmla="*/ 0 w 583"/>
                  <a:gd name="T3" fmla="*/ 196 h 197"/>
                  <a:gd name="T4" fmla="*/ 0 60000 65536"/>
                  <a:gd name="T5" fmla="*/ 0 60000 65536"/>
                  <a:gd name="T6" fmla="*/ 0 w 583"/>
                  <a:gd name="T7" fmla="*/ 0 h 197"/>
                  <a:gd name="T8" fmla="*/ 583 w 583"/>
                  <a:gd name="T9" fmla="*/ 197 h 19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83" h="197">
                    <a:moveTo>
                      <a:pt x="582" y="0"/>
                    </a:moveTo>
                    <a:lnTo>
                      <a:pt x="0" y="196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3586461" y="1952278"/>
              <a:ext cx="309562" cy="144463"/>
            </a:xfrm>
            <a:custGeom>
              <a:avLst/>
              <a:gdLst>
                <a:gd name="T0" fmla="*/ 2147483647 w 211"/>
                <a:gd name="T1" fmla="*/ 2147483647 h 91"/>
                <a:gd name="T2" fmla="*/ 0 w 211"/>
                <a:gd name="T3" fmla="*/ 0 h 91"/>
                <a:gd name="T4" fmla="*/ 0 60000 65536"/>
                <a:gd name="T5" fmla="*/ 0 60000 65536"/>
                <a:gd name="T6" fmla="*/ 0 w 211"/>
                <a:gd name="T7" fmla="*/ 0 h 91"/>
                <a:gd name="T8" fmla="*/ 211 w 211"/>
                <a:gd name="T9" fmla="*/ 91 h 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1" h="91">
                  <a:moveTo>
                    <a:pt x="210" y="90"/>
                  </a:moveTo>
                  <a:lnTo>
                    <a:pt x="0" y="0"/>
                  </a:lnTo>
                </a:path>
              </a:pathLst>
            </a:custGeom>
            <a:noFill/>
            <a:ln w="9525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3894436" y="1942753"/>
              <a:ext cx="309562" cy="144463"/>
            </a:xfrm>
            <a:custGeom>
              <a:avLst/>
              <a:gdLst>
                <a:gd name="T0" fmla="*/ 2147483647 w 211"/>
                <a:gd name="T1" fmla="*/ 0 h 91"/>
                <a:gd name="T2" fmla="*/ 0 w 211"/>
                <a:gd name="T3" fmla="*/ 2147483647 h 91"/>
                <a:gd name="T4" fmla="*/ 0 60000 65536"/>
                <a:gd name="T5" fmla="*/ 0 60000 65536"/>
                <a:gd name="T6" fmla="*/ 0 w 211"/>
                <a:gd name="T7" fmla="*/ 0 h 91"/>
                <a:gd name="T8" fmla="*/ 211 w 211"/>
                <a:gd name="T9" fmla="*/ 91 h 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1" h="91">
                  <a:moveTo>
                    <a:pt x="210" y="0"/>
                  </a:moveTo>
                  <a:lnTo>
                    <a:pt x="0" y="90"/>
                  </a:lnTo>
                </a:path>
              </a:pathLst>
            </a:custGeom>
            <a:noFill/>
            <a:ln w="9525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6876256" y="2458326"/>
            <a:ext cx="1495596" cy="1306438"/>
            <a:chOff x="7108852" y="2420888"/>
            <a:chExt cx="1495596" cy="1306438"/>
          </a:xfrm>
        </p:grpSpPr>
        <p:sp>
          <p:nvSpPr>
            <p:cNvPr id="27" name="Flussdiagramm: Oder 26"/>
            <p:cNvSpPr/>
            <p:nvPr/>
          </p:nvSpPr>
          <p:spPr bwMode="auto">
            <a:xfrm>
              <a:off x="7290284" y="2550701"/>
              <a:ext cx="1126077" cy="1046352"/>
            </a:xfrm>
            <a:prstGeom prst="flowChartOr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177800" marR="0" indent="-177800" algn="ctr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</a:pPr>
              <a:endParaRPr kumimoji="0" lang="de-DE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8" name="Gerade Verbindung 27"/>
            <p:cNvCxnSpPr/>
            <p:nvPr/>
          </p:nvCxnSpPr>
          <p:spPr bwMode="auto">
            <a:xfrm flipH="1">
              <a:off x="7853323" y="2420888"/>
              <a:ext cx="1" cy="130643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Gerade Verbindung 28"/>
            <p:cNvCxnSpPr/>
            <p:nvPr/>
          </p:nvCxnSpPr>
          <p:spPr bwMode="auto">
            <a:xfrm flipV="1">
              <a:off x="7108852" y="3073878"/>
              <a:ext cx="1495596" cy="22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Textfeld 29"/>
            <p:cNvSpPr txBox="1"/>
            <p:nvPr/>
          </p:nvSpPr>
          <p:spPr>
            <a:xfrm>
              <a:off x="7518884" y="2724519"/>
              <a:ext cx="222402" cy="178378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>
              <a:defPPr>
                <a:defRPr lang="de-DE"/>
              </a:defPPr>
              <a:lvl1pPr>
                <a:defRPr sz="1400"/>
              </a:lvl1pPr>
            </a:lstStyle>
            <a:p>
              <a:r>
                <a:rPr lang="de-DE" dirty="0" err="1"/>
                <a:t>Ph</a:t>
              </a:r>
              <a:endParaRPr lang="de-DE" dirty="0"/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7950585" y="2729888"/>
              <a:ext cx="222402" cy="178378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de-DE" sz="1400" dirty="0"/>
                <a:t>So</a:t>
              </a:r>
            </a:p>
          </p:txBody>
        </p:sp>
        <p:sp>
          <p:nvSpPr>
            <p:cNvPr id="32" name="Textfeld 31"/>
            <p:cNvSpPr txBox="1"/>
            <p:nvPr/>
          </p:nvSpPr>
          <p:spPr>
            <a:xfrm>
              <a:off x="7967730" y="3188676"/>
              <a:ext cx="240983" cy="178378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>
              <a:defPPr>
                <a:defRPr lang="de-DE"/>
              </a:defPPr>
              <a:lvl1pPr>
                <a:defRPr sz="1400"/>
              </a:lvl1pPr>
            </a:lstStyle>
            <a:p>
              <a:r>
                <a:rPr lang="de-DE" dirty="0" err="1"/>
                <a:t>Me</a:t>
              </a:r>
              <a:endParaRPr lang="de-DE" dirty="0"/>
            </a:p>
          </p:txBody>
        </p:sp>
        <p:sp>
          <p:nvSpPr>
            <p:cNvPr id="33" name="Textfeld 32"/>
            <p:cNvSpPr txBox="1"/>
            <p:nvPr/>
          </p:nvSpPr>
          <p:spPr>
            <a:xfrm>
              <a:off x="7531891" y="3188676"/>
              <a:ext cx="222402" cy="178378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>
              <a:defPPr>
                <a:defRPr lang="de-DE"/>
              </a:defPPr>
              <a:lvl1pPr>
                <a:defRPr sz="1400"/>
              </a:lvl1pPr>
            </a:lstStyle>
            <a:p>
              <a:r>
                <a:rPr lang="de-DE" dirty="0"/>
                <a:t>Et</a:t>
              </a:r>
            </a:p>
          </p:txBody>
        </p:sp>
        <p:sp>
          <p:nvSpPr>
            <p:cNvPr id="34" name="Ellipse 33"/>
            <p:cNvSpPr/>
            <p:nvPr/>
          </p:nvSpPr>
          <p:spPr bwMode="auto">
            <a:xfrm>
              <a:off x="7760933" y="2990782"/>
              <a:ext cx="185030" cy="18503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5" name="Ellipse 34"/>
          <p:cNvSpPr/>
          <p:nvPr/>
        </p:nvSpPr>
        <p:spPr>
          <a:xfrm>
            <a:off x="4932040" y="4345359"/>
            <a:ext cx="2448272" cy="1675929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6" name="Gruppieren 35"/>
          <p:cNvGrpSpPr/>
          <p:nvPr/>
        </p:nvGrpSpPr>
        <p:grpSpPr>
          <a:xfrm>
            <a:off x="5147302" y="4649544"/>
            <a:ext cx="1658100" cy="1079618"/>
            <a:chOff x="2690938" y="1806684"/>
            <a:chExt cx="1737046" cy="1155721"/>
          </a:xfrm>
        </p:grpSpPr>
        <p:sp>
          <p:nvSpPr>
            <p:cNvPr id="37" name="Textfeld 36"/>
            <p:cNvSpPr txBox="1"/>
            <p:nvPr/>
          </p:nvSpPr>
          <p:spPr bwMode="auto">
            <a:xfrm>
              <a:off x="2690938" y="2294854"/>
              <a:ext cx="382229" cy="223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anchor="ctr" anchorCtr="1"/>
            <a:lstStyle>
              <a:defPPr>
                <a:defRPr lang="de-DE"/>
              </a:defPPr>
              <a:lvl1pPr>
                <a:defRPr sz="1200"/>
              </a:lvl1pPr>
            </a:lstStyle>
            <a:p>
              <a:r>
                <a:rPr lang="de-DE" dirty="0"/>
                <a:t> P</a:t>
              </a:r>
            </a:p>
          </p:txBody>
        </p:sp>
        <p:sp>
          <p:nvSpPr>
            <p:cNvPr id="38" name="Textfeld 28"/>
            <p:cNvSpPr txBox="1">
              <a:spLocks noChangeArrowheads="1"/>
            </p:cNvSpPr>
            <p:nvPr/>
          </p:nvSpPr>
          <p:spPr bwMode="auto">
            <a:xfrm>
              <a:off x="4382771" y="2510479"/>
              <a:ext cx="18040" cy="2245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endParaRPr lang="de-DE"/>
            </a:p>
          </p:txBody>
        </p:sp>
        <p:sp>
          <p:nvSpPr>
            <p:cNvPr id="39" name="Textfeld 38"/>
            <p:cNvSpPr txBox="1"/>
            <p:nvPr/>
          </p:nvSpPr>
          <p:spPr bwMode="auto">
            <a:xfrm>
              <a:off x="3827155" y="1806684"/>
              <a:ext cx="600829" cy="18215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anchor="ctr" anchorCtr="1"/>
            <a:lstStyle/>
            <a:p>
              <a:pPr algn="l">
                <a:defRPr/>
              </a:pPr>
              <a:endParaRPr lang="de-DE" sz="1100" dirty="0"/>
            </a:p>
          </p:txBody>
        </p:sp>
        <p:sp>
          <p:nvSpPr>
            <p:cNvPr id="40" name="Textfeld 39"/>
            <p:cNvSpPr txBox="1"/>
            <p:nvPr/>
          </p:nvSpPr>
          <p:spPr bwMode="auto">
            <a:xfrm>
              <a:off x="3250506" y="2636928"/>
              <a:ext cx="393545" cy="2245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anchor="ctr" anchorCtr="1"/>
            <a:lstStyle/>
            <a:p>
              <a:pPr>
                <a:defRPr/>
              </a:pPr>
              <a:r>
                <a:rPr lang="de-DE" sz="1200" dirty="0"/>
                <a:t>C</a:t>
              </a:r>
            </a:p>
          </p:txBody>
        </p:sp>
        <p:sp>
          <p:nvSpPr>
            <p:cNvPr id="41" name="Textfeld 40"/>
            <p:cNvSpPr txBox="1"/>
            <p:nvPr/>
          </p:nvSpPr>
          <p:spPr bwMode="auto">
            <a:xfrm>
              <a:off x="3250057" y="1913216"/>
              <a:ext cx="391488" cy="22372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anchor="ctr" anchorCtr="1"/>
            <a:lstStyle/>
            <a:p>
              <a:pPr>
                <a:defRPr/>
              </a:pPr>
              <a:r>
                <a:rPr lang="de-DE" sz="1200" dirty="0"/>
                <a:t>S</a:t>
              </a:r>
            </a:p>
          </p:txBody>
        </p:sp>
        <p:sp>
          <p:nvSpPr>
            <p:cNvPr id="42" name="Textfeld 41"/>
            <p:cNvSpPr txBox="1"/>
            <p:nvPr/>
          </p:nvSpPr>
          <p:spPr bwMode="auto">
            <a:xfrm>
              <a:off x="3827155" y="2060848"/>
              <a:ext cx="600829" cy="1814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anchor="ctr" anchorCtr="1"/>
            <a:lstStyle/>
            <a:p>
              <a:pPr algn="l">
                <a:defRPr/>
              </a:pPr>
              <a:endParaRPr lang="de-DE" dirty="0"/>
            </a:p>
          </p:txBody>
        </p:sp>
        <p:sp>
          <p:nvSpPr>
            <p:cNvPr id="43" name="Textfeld 42"/>
            <p:cNvSpPr txBox="1"/>
            <p:nvPr/>
          </p:nvSpPr>
          <p:spPr bwMode="auto">
            <a:xfrm>
              <a:off x="3827155" y="2526764"/>
              <a:ext cx="600829" cy="18215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anchor="ctr" anchorCtr="1"/>
            <a:lstStyle/>
            <a:p>
              <a:pPr algn="l">
                <a:defRPr/>
              </a:pPr>
              <a:endParaRPr lang="de-DE" dirty="0"/>
            </a:p>
          </p:txBody>
        </p:sp>
        <p:sp>
          <p:nvSpPr>
            <p:cNvPr id="44" name="Textfeld 43"/>
            <p:cNvSpPr txBox="1"/>
            <p:nvPr/>
          </p:nvSpPr>
          <p:spPr bwMode="auto">
            <a:xfrm>
              <a:off x="3827155" y="2780928"/>
              <a:ext cx="600829" cy="1814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anchor="ctr" anchorCtr="1"/>
            <a:lstStyle/>
            <a:p>
              <a:pPr algn="l">
                <a:defRPr/>
              </a:pPr>
              <a:endParaRPr lang="de-DE" dirty="0"/>
            </a:p>
          </p:txBody>
        </p:sp>
        <p:cxnSp>
          <p:nvCxnSpPr>
            <p:cNvPr id="45" name="Gewinkelte Verbindung 44"/>
            <p:cNvCxnSpPr>
              <a:stCxn id="41" idx="3"/>
              <a:endCxn id="39" idx="1"/>
            </p:cNvCxnSpPr>
            <p:nvPr/>
          </p:nvCxnSpPr>
          <p:spPr bwMode="auto">
            <a:xfrm flipV="1">
              <a:off x="3641545" y="1897762"/>
              <a:ext cx="185610" cy="127319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Gewinkelte Verbindung 45"/>
            <p:cNvCxnSpPr>
              <a:stCxn id="41" idx="3"/>
              <a:endCxn id="42" idx="1"/>
            </p:cNvCxnSpPr>
            <p:nvPr/>
          </p:nvCxnSpPr>
          <p:spPr bwMode="auto">
            <a:xfrm>
              <a:off x="3641545" y="2025081"/>
              <a:ext cx="185610" cy="126505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Gewinkelte Verbindung 46"/>
            <p:cNvCxnSpPr>
              <a:stCxn id="40" idx="3"/>
              <a:endCxn id="43" idx="1"/>
            </p:cNvCxnSpPr>
            <p:nvPr/>
          </p:nvCxnSpPr>
          <p:spPr bwMode="auto">
            <a:xfrm flipV="1">
              <a:off x="3644051" y="2617842"/>
              <a:ext cx="183104" cy="131369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Gewinkelte Verbindung 47"/>
            <p:cNvCxnSpPr>
              <a:stCxn id="40" idx="3"/>
              <a:endCxn id="44" idx="1"/>
            </p:cNvCxnSpPr>
            <p:nvPr/>
          </p:nvCxnSpPr>
          <p:spPr bwMode="auto">
            <a:xfrm>
              <a:off x="3644051" y="2749211"/>
              <a:ext cx="183104" cy="122456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Gewinkelte Verbindung 48"/>
            <p:cNvCxnSpPr>
              <a:stCxn id="37" idx="3"/>
              <a:endCxn id="41" idx="1"/>
            </p:cNvCxnSpPr>
            <p:nvPr/>
          </p:nvCxnSpPr>
          <p:spPr bwMode="auto">
            <a:xfrm flipV="1">
              <a:off x="3073167" y="2025080"/>
              <a:ext cx="176890" cy="381638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Gewinkelte Verbindung 49"/>
            <p:cNvCxnSpPr>
              <a:stCxn id="37" idx="3"/>
              <a:endCxn id="40" idx="1"/>
            </p:cNvCxnSpPr>
            <p:nvPr/>
          </p:nvCxnSpPr>
          <p:spPr bwMode="auto">
            <a:xfrm>
              <a:off x="3073167" y="2406718"/>
              <a:ext cx="177339" cy="342492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1" name="Textfeld 50"/>
          <p:cNvSpPr txBox="1"/>
          <p:nvPr/>
        </p:nvSpPr>
        <p:spPr>
          <a:xfrm>
            <a:off x="4067944" y="3985319"/>
            <a:ext cx="1541605" cy="307777"/>
          </a:xfrm>
          <a:prstGeom prst="rect">
            <a:avLst/>
          </a:prstGeom>
          <a:solidFill>
            <a:srgbClr val="F8F698"/>
          </a:solidFill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>
            <a:defPPr>
              <a:defRPr lang="de-DE"/>
            </a:defPPr>
            <a:lvl1pPr>
              <a:spcBef>
                <a:spcPts val="400"/>
              </a:spcBef>
              <a:spcAft>
                <a:spcPts val="400"/>
              </a:spcAft>
              <a:buClr>
                <a:srgbClr val="A13535"/>
              </a:buClr>
              <a:buSzPct val="80000"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Career Goals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6905325" y="3985319"/>
            <a:ext cx="1555107" cy="307777"/>
          </a:xfrm>
          <a:prstGeom prst="rect">
            <a:avLst/>
          </a:prstGeom>
          <a:solidFill>
            <a:srgbClr val="F8F698"/>
          </a:solidFill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>
            <a:defPPr>
              <a:defRPr lang="de-DE"/>
            </a:defPPr>
            <a:lvl1pPr>
              <a:spcBef>
                <a:spcPts val="400"/>
              </a:spcBef>
              <a:spcAft>
                <a:spcPts val="400"/>
              </a:spcAft>
              <a:buClr>
                <a:srgbClr val="A13535"/>
              </a:buClr>
              <a:buSzPct val="80000"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Personal Goals</a:t>
            </a:r>
          </a:p>
        </p:txBody>
      </p:sp>
      <p:sp>
        <p:nvSpPr>
          <p:cNvPr id="53" name="Textfeld 52"/>
          <p:cNvSpPr txBox="1"/>
          <p:nvPr/>
        </p:nvSpPr>
        <p:spPr>
          <a:xfrm>
            <a:off x="5292080" y="6093296"/>
            <a:ext cx="1763471" cy="307777"/>
          </a:xfrm>
          <a:prstGeom prst="rect">
            <a:avLst/>
          </a:prstGeom>
          <a:solidFill>
            <a:srgbClr val="F8F698"/>
          </a:solidFill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  <a:buClr>
                <a:srgbClr val="A13535"/>
              </a:buClr>
              <a:buSzPct val="80000"/>
            </a:pPr>
            <a:r>
              <a:rPr lang="de-DE" sz="1400" dirty="0">
                <a:solidFill>
                  <a:schemeClr val="bg2">
                    <a:lumMod val="50000"/>
                  </a:schemeClr>
                </a:solidFill>
              </a:rPr>
              <a:t>Business Goals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6875172" y="5043220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KPI</a:t>
            </a:r>
          </a:p>
        </p:txBody>
      </p:sp>
    </p:spTree>
    <p:extLst>
      <p:ext uri="{BB962C8B-B14F-4D97-AF65-F5344CB8AC3E}">
        <p14:creationId xmlns:p14="http://schemas.microsoft.com/office/powerpoint/2010/main" val="386136176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FE0E3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FE0E3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3C8E5"/>
    </a:accent1>
    <a:accent2>
      <a:srgbClr val="DEE5F4"/>
    </a:accent2>
    <a:accent3>
      <a:srgbClr val="FFFFFF"/>
    </a:accent3>
    <a:accent4>
      <a:srgbClr val="000000"/>
    </a:accent4>
    <a:accent5>
      <a:srgbClr val="D6E0F0"/>
    </a:accent5>
    <a:accent6>
      <a:srgbClr val="C9CFDD"/>
    </a:accent6>
    <a:hlink>
      <a:srgbClr val="CCCCFF"/>
    </a:hlink>
    <a:folHlink>
      <a:srgbClr val="B2B2B2"/>
    </a:folHlink>
  </a:clrScheme>
  <a:fontScheme name="Standard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3C8E5"/>
    </a:accent1>
    <a:accent2>
      <a:srgbClr val="DEE5F4"/>
    </a:accent2>
    <a:accent3>
      <a:srgbClr val="FFFFFF"/>
    </a:accent3>
    <a:accent4>
      <a:srgbClr val="000000"/>
    </a:accent4>
    <a:accent5>
      <a:srgbClr val="D6E0F0"/>
    </a:accent5>
    <a:accent6>
      <a:srgbClr val="C9CFDD"/>
    </a:accent6>
    <a:hlink>
      <a:srgbClr val="CCCCFF"/>
    </a:hlink>
    <a:folHlink>
      <a:srgbClr val="B2B2B2"/>
    </a:folHlink>
  </a:clrScheme>
  <a:fontScheme name="Standard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585</Words>
  <Application>Microsoft Office PowerPoint</Application>
  <PresentationFormat>Bildschirmpräsentation (4:3)</PresentationFormat>
  <Paragraphs>141</Paragraphs>
  <Slides>13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Verdana</vt:lpstr>
      <vt:lpstr>Wingdings</vt:lpstr>
      <vt:lpstr>Standarddesign</vt:lpstr>
      <vt:lpstr>Leadership Module Introduction to the 360-Degree Feedback</vt:lpstr>
      <vt:lpstr>www.management-innovation.com/mba</vt:lpstr>
      <vt:lpstr>Contents of the Leadership Module</vt:lpstr>
      <vt:lpstr>The Importance of Feedback </vt:lpstr>
      <vt:lpstr>PowerPoint-Präsentation</vt:lpstr>
      <vt:lpstr>Example: Leadership Competencies (One Source)</vt:lpstr>
      <vt:lpstr>Example: Leadership Competencies (More Sources)</vt:lpstr>
      <vt:lpstr>Short-Term Personal Development Plan</vt:lpstr>
      <vt:lpstr>Long-Term PDP: Business and Other Life Areas</vt:lpstr>
      <vt:lpstr>PowerPoint-Präsentation</vt:lpstr>
      <vt:lpstr>PowerPoint-Präsentation</vt:lpstr>
      <vt:lpstr>360-Degree Instructions (Overview)</vt:lpstr>
      <vt:lpstr>www.management-innovation.com/mba</vt:lpstr>
    </vt:vector>
  </TitlesOfParts>
  <Company>...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WP</dc:creator>
  <cp:lastModifiedBy>Waldemar Pelz</cp:lastModifiedBy>
  <cp:revision>1984</cp:revision>
  <cp:lastPrinted>2022-01-27T21:39:22Z</cp:lastPrinted>
  <dcterms:created xsi:type="dcterms:W3CDTF">2003-04-03T19:04:51Z</dcterms:created>
  <dcterms:modified xsi:type="dcterms:W3CDTF">2022-01-29T15:15:51Z</dcterms:modified>
</cp:coreProperties>
</file>